
<file path=[Content_Types].xml><?xml version="1.0" encoding="utf-8"?>
<Types xmlns="http://schemas.openxmlformats.org/package/2006/content-types">
  <Default ContentType="application/x-fontdata" Extension="fntdata"/>
  <Default ContentType="image/jpeg" Extension="jpeg"/>
  <Default ContentType="video/mp4" Extension="mp4"/>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Lst>
  <p:sldSz cx="18288000" cy="10287000"/>
  <p:notesSz cx="6858000" cy="9144000"/>
  <p:embeddedFontLst>
    <p:embeddedFont>
      <p:font typeface="Canva Sans Bold" charset="1" panose="020B0803030501040103"/>
      <p:regular r:id="rId33"/>
    </p:embeddedFont>
    <p:embeddedFont>
      <p:font typeface="Poppins Bold" charset="1" panose="00000800000000000000"/>
      <p:regular r:id="rId34"/>
    </p:embeddedFont>
    <p:embeddedFont>
      <p:font typeface="Poppins" charset="1" panose="00000500000000000000"/>
      <p:regular r:id="rId35"/>
    </p:embeddedFont>
    <p:embeddedFont>
      <p:font typeface="Canva Sans" charset="1" panose="020B0503030501040103"/>
      <p:regular r:id="rId36"/>
    </p:embeddedFont>
    <p:embeddedFont>
      <p:font typeface="Droid Arabic Naskh Bold" charset="1" panose="020B0806030804020204"/>
      <p:regular r:id="rId3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png" Type="http://schemas.openxmlformats.org/officeDocument/2006/relationships/image"/><Relationship Id="rId4" Target="../media/image18.png" Type="http://schemas.openxmlformats.org/officeDocument/2006/relationships/image"/><Relationship Id="rId5" Target="../media/image19.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png" Type="http://schemas.openxmlformats.org/officeDocument/2006/relationships/image"/><Relationship Id="rId4" Target="../media/image22.svg" Type="http://schemas.openxmlformats.org/officeDocument/2006/relationships/image"/><Relationship Id="rId5" Target="../media/image23.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 Id="rId3" Target="../media/image25.png" Type="http://schemas.openxmlformats.org/officeDocument/2006/relationships/image"/><Relationship Id="rId4" Target="../media/image26.png" Type="http://schemas.openxmlformats.org/officeDocument/2006/relationships/image"/><Relationship Id="rId5" Target="../media/image27.png" Type="http://schemas.openxmlformats.org/officeDocument/2006/relationships/image"/><Relationship Id="rId6" Target="../media/image28.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9.png" Type="http://schemas.openxmlformats.org/officeDocument/2006/relationships/image"/><Relationship Id="rId3" Target="../media/image30.png" Type="http://schemas.openxmlformats.org/officeDocument/2006/relationships/image"/><Relationship Id="rId4" Target="../media/image31.png" Type="http://schemas.openxmlformats.org/officeDocument/2006/relationships/image"/><Relationship Id="rId5" Target="../media/image32.png" Type="http://schemas.openxmlformats.org/officeDocument/2006/relationships/image"/><Relationship Id="rId6" Target="../media/image33.png" Type="http://schemas.openxmlformats.org/officeDocument/2006/relationships/image"/><Relationship Id="rId7" Target="../media/image34.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5.jpeg" Type="http://schemas.openxmlformats.org/officeDocument/2006/relationships/image"/><Relationship Id="rId3" Target="../media/VAGwuUWS77E.mp4" Type="http://schemas.openxmlformats.org/officeDocument/2006/relationships/video"/><Relationship Id="rId4" Target="../media/VAGwuUWS77E.mp4" Type="http://schemas.microsoft.com/office/2007/relationships/media"/><Relationship Id="rId5" Target="../media/image36.png" Type="http://schemas.openxmlformats.org/officeDocument/2006/relationships/image"/><Relationship Id="rId6" Target="../media/image37.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8.png" Type="http://schemas.openxmlformats.org/officeDocument/2006/relationships/image"/><Relationship Id="rId3" Target="../media/image39.png" Type="http://schemas.openxmlformats.org/officeDocument/2006/relationships/image"/><Relationship Id="rId4" Target="../media/image40.png" Type="http://schemas.openxmlformats.org/officeDocument/2006/relationships/image"/><Relationship Id="rId5" Target="../media/image41.png" Type="http://schemas.openxmlformats.org/officeDocument/2006/relationships/image"/><Relationship Id="rId6" Target="../media/image42.png" Type="http://schemas.openxmlformats.org/officeDocument/2006/relationships/image"/><Relationship Id="rId7" Target="../media/image43.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4.png" Type="http://schemas.openxmlformats.org/officeDocument/2006/relationships/image"/><Relationship Id="rId3" Target="../media/image45.png" Type="http://schemas.openxmlformats.org/officeDocument/2006/relationships/image"/><Relationship Id="rId4" Target="../media/image46.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2.png" Type="http://schemas.openxmlformats.org/officeDocument/2006/relationships/image"/><Relationship Id="rId3" Target="../media/image47.png" Type="http://schemas.openxmlformats.org/officeDocument/2006/relationships/image"/><Relationship Id="rId4" Target="../media/image48.png" Type="http://schemas.openxmlformats.org/officeDocument/2006/relationships/image"/><Relationship Id="rId5" Target="../media/image49.png" Type="http://schemas.openxmlformats.org/officeDocument/2006/relationships/image"/><Relationship Id="rId6" Target="../media/image50.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1.png" Type="http://schemas.openxmlformats.org/officeDocument/2006/relationships/image"/><Relationship Id="rId3" Target="../media/image7.png" Type="http://schemas.openxmlformats.org/officeDocument/2006/relationships/image"/><Relationship Id="rId4" Target="../media/image52.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3.png" Type="http://schemas.openxmlformats.org/officeDocument/2006/relationships/image"/><Relationship Id="rId3" Target="../media/image54.png" Type="http://schemas.openxmlformats.org/officeDocument/2006/relationships/image"/><Relationship Id="rId4" Target="../media/image55.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jpe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6.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7.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8.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9.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0.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1.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2.png" Type="http://schemas.openxmlformats.org/officeDocument/2006/relationships/image"/><Relationship Id="rId3" Target="https://github.com/amrlabib724/ALU_Project" TargetMode="External" Type="http://schemas.openxmlformats.org/officeDocument/2006/relationships/hyperlink"/></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png" Type="http://schemas.openxmlformats.org/officeDocument/2006/relationships/image"/><Relationship Id="rId4" Target="../media/image6.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jpeg" Type="http://schemas.openxmlformats.org/officeDocument/2006/relationships/image"/><Relationship Id="rId3" Target="../media/VAGxf-11xws.mp4" Type="http://schemas.openxmlformats.org/officeDocument/2006/relationships/video"/><Relationship Id="rId4" Target="../media/VAGxf-11xws.mp4" Type="http://schemas.microsoft.com/office/2007/relationships/media"/></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png" Type="http://schemas.openxmlformats.org/officeDocument/2006/relationships/image"/><Relationship Id="rId4" Target="../media/image12.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png" Type="http://schemas.openxmlformats.org/officeDocument/2006/relationships/image"/><Relationship Id="rId4" Target="../media/image15.png" Type="http://schemas.openxmlformats.org/officeDocument/2006/relationships/image"/></Relationships>
</file>

<file path=ppt/slides/slide1.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2611945">
            <a:off x="14458950" y="4723039"/>
            <a:ext cx="7658100" cy="5426529"/>
            <a:chOff x="0" y="0"/>
            <a:chExt cx="2016948" cy="1429209"/>
          </a:xfrm>
        </p:grpSpPr>
        <p:sp>
          <p:nvSpPr>
            <p:cNvPr name="Freeform 3" id="3"/>
            <p:cNvSpPr/>
            <p:nvPr/>
          </p:nvSpPr>
          <p:spPr>
            <a:xfrm flipH="false" flipV="false" rot="0">
              <a:off x="0" y="0"/>
              <a:ext cx="2016948" cy="1429209"/>
            </a:xfrm>
            <a:custGeom>
              <a:avLst/>
              <a:gdLst/>
              <a:ahLst/>
              <a:cxnLst/>
              <a:rect r="r" b="b" t="t" l="l"/>
              <a:pathLst>
                <a:path h="1429209" w="2016948">
                  <a:moveTo>
                    <a:pt x="51558" y="0"/>
                  </a:moveTo>
                  <a:lnTo>
                    <a:pt x="1965390" y="0"/>
                  </a:lnTo>
                  <a:cubicBezTo>
                    <a:pt x="1979064" y="0"/>
                    <a:pt x="1992178" y="5432"/>
                    <a:pt x="2001847" y="15101"/>
                  </a:cubicBezTo>
                  <a:cubicBezTo>
                    <a:pt x="2011516" y="24770"/>
                    <a:pt x="2016948" y="37884"/>
                    <a:pt x="2016948" y="51558"/>
                  </a:cubicBezTo>
                  <a:lnTo>
                    <a:pt x="2016948" y="1377651"/>
                  </a:lnTo>
                  <a:cubicBezTo>
                    <a:pt x="2016948" y="1391325"/>
                    <a:pt x="2011516" y="1404439"/>
                    <a:pt x="2001847" y="1414108"/>
                  </a:cubicBezTo>
                  <a:cubicBezTo>
                    <a:pt x="1992178" y="1423777"/>
                    <a:pt x="1979064" y="1429209"/>
                    <a:pt x="1965390" y="1429209"/>
                  </a:cubicBezTo>
                  <a:lnTo>
                    <a:pt x="51558" y="1429209"/>
                  </a:lnTo>
                  <a:cubicBezTo>
                    <a:pt x="37884" y="1429209"/>
                    <a:pt x="24770" y="1423777"/>
                    <a:pt x="15101" y="1414108"/>
                  </a:cubicBezTo>
                  <a:cubicBezTo>
                    <a:pt x="5432" y="1404439"/>
                    <a:pt x="0" y="1391325"/>
                    <a:pt x="0" y="1377651"/>
                  </a:cubicBezTo>
                  <a:lnTo>
                    <a:pt x="0" y="51558"/>
                  </a:lnTo>
                  <a:cubicBezTo>
                    <a:pt x="0" y="37884"/>
                    <a:pt x="5432" y="24770"/>
                    <a:pt x="15101" y="15101"/>
                  </a:cubicBezTo>
                  <a:cubicBezTo>
                    <a:pt x="24770" y="5432"/>
                    <a:pt x="37884" y="0"/>
                    <a:pt x="51558" y="0"/>
                  </a:cubicBezTo>
                  <a:close/>
                </a:path>
              </a:pathLst>
            </a:custGeom>
            <a:solidFill>
              <a:srgbClr val="8D0000"/>
            </a:solidFill>
          </p:spPr>
        </p:sp>
        <p:sp>
          <p:nvSpPr>
            <p:cNvPr name="TextBox 4" id="4"/>
            <p:cNvSpPr txBox="true"/>
            <p:nvPr/>
          </p:nvSpPr>
          <p:spPr>
            <a:xfrm>
              <a:off x="0" y="-333375"/>
              <a:ext cx="2016948" cy="1762584"/>
            </a:xfrm>
            <a:prstGeom prst="rect">
              <a:avLst/>
            </a:prstGeom>
          </p:spPr>
          <p:txBody>
            <a:bodyPr anchor="ctr" rtlCol="false" tIns="50800" lIns="50800" bIns="50800" rIns="50800"/>
            <a:lstStyle/>
            <a:p>
              <a:pPr algn="ctr">
                <a:lnSpc>
                  <a:spcPts val="6249"/>
                </a:lnSpc>
              </a:pPr>
            </a:p>
          </p:txBody>
        </p:sp>
      </p:grpSp>
      <p:grpSp>
        <p:nvGrpSpPr>
          <p:cNvPr name="Group 5" id="5"/>
          <p:cNvGrpSpPr/>
          <p:nvPr/>
        </p:nvGrpSpPr>
        <p:grpSpPr>
          <a:xfrm rot="-2611945">
            <a:off x="-614581" y="-1866767"/>
            <a:ext cx="3031341" cy="2798456"/>
            <a:chOff x="0" y="0"/>
            <a:chExt cx="798378" cy="737042"/>
          </a:xfrm>
        </p:grpSpPr>
        <p:sp>
          <p:nvSpPr>
            <p:cNvPr name="Freeform 6" id="6"/>
            <p:cNvSpPr/>
            <p:nvPr/>
          </p:nvSpPr>
          <p:spPr>
            <a:xfrm flipH="false" flipV="false" rot="0">
              <a:off x="0" y="0"/>
              <a:ext cx="798378" cy="737042"/>
            </a:xfrm>
            <a:custGeom>
              <a:avLst/>
              <a:gdLst/>
              <a:ahLst/>
              <a:cxnLst/>
              <a:rect r="r" b="b" t="t" l="l"/>
              <a:pathLst>
                <a:path h="737042" w="798378">
                  <a:moveTo>
                    <a:pt x="130252" y="0"/>
                  </a:moveTo>
                  <a:lnTo>
                    <a:pt x="668126" y="0"/>
                  </a:lnTo>
                  <a:cubicBezTo>
                    <a:pt x="702671" y="0"/>
                    <a:pt x="735801" y="13723"/>
                    <a:pt x="760228" y="38150"/>
                  </a:cubicBezTo>
                  <a:cubicBezTo>
                    <a:pt x="784655" y="62577"/>
                    <a:pt x="798378" y="95707"/>
                    <a:pt x="798378" y="130252"/>
                  </a:cubicBezTo>
                  <a:lnTo>
                    <a:pt x="798378" y="606790"/>
                  </a:lnTo>
                  <a:cubicBezTo>
                    <a:pt x="798378" y="678726"/>
                    <a:pt x="740062" y="737042"/>
                    <a:pt x="668126" y="737042"/>
                  </a:cubicBezTo>
                  <a:lnTo>
                    <a:pt x="130252" y="737042"/>
                  </a:lnTo>
                  <a:cubicBezTo>
                    <a:pt x="58316" y="737042"/>
                    <a:pt x="0" y="678726"/>
                    <a:pt x="0" y="606790"/>
                  </a:cubicBezTo>
                  <a:lnTo>
                    <a:pt x="0" y="130252"/>
                  </a:lnTo>
                  <a:cubicBezTo>
                    <a:pt x="0" y="58316"/>
                    <a:pt x="58316" y="0"/>
                    <a:pt x="130252" y="0"/>
                  </a:cubicBezTo>
                  <a:close/>
                </a:path>
              </a:pathLst>
            </a:custGeom>
            <a:solidFill>
              <a:srgbClr val="8D0000"/>
            </a:solidFill>
          </p:spPr>
        </p:sp>
        <p:sp>
          <p:nvSpPr>
            <p:cNvPr name="TextBox 7" id="7"/>
            <p:cNvSpPr txBox="true"/>
            <p:nvPr/>
          </p:nvSpPr>
          <p:spPr>
            <a:xfrm>
              <a:off x="0" y="-333375"/>
              <a:ext cx="798378" cy="1070417"/>
            </a:xfrm>
            <a:prstGeom prst="rect">
              <a:avLst/>
            </a:prstGeom>
          </p:spPr>
          <p:txBody>
            <a:bodyPr anchor="ctr" rtlCol="false" tIns="50800" lIns="50800" bIns="50800" rIns="50800"/>
            <a:lstStyle/>
            <a:p>
              <a:pPr algn="ctr">
                <a:lnSpc>
                  <a:spcPts val="6249"/>
                </a:lnSpc>
              </a:pPr>
            </a:p>
          </p:txBody>
        </p:sp>
      </p:grpSp>
      <p:grpSp>
        <p:nvGrpSpPr>
          <p:cNvPr name="Group 8" id="8"/>
          <p:cNvGrpSpPr/>
          <p:nvPr/>
        </p:nvGrpSpPr>
        <p:grpSpPr>
          <a:xfrm rot="-2611945">
            <a:off x="12055325" y="9566947"/>
            <a:ext cx="3031341" cy="2798456"/>
            <a:chOff x="0" y="0"/>
            <a:chExt cx="798378" cy="737042"/>
          </a:xfrm>
        </p:grpSpPr>
        <p:sp>
          <p:nvSpPr>
            <p:cNvPr name="Freeform 9" id="9"/>
            <p:cNvSpPr/>
            <p:nvPr/>
          </p:nvSpPr>
          <p:spPr>
            <a:xfrm flipH="false" flipV="false" rot="0">
              <a:off x="0" y="0"/>
              <a:ext cx="798378" cy="737042"/>
            </a:xfrm>
            <a:custGeom>
              <a:avLst/>
              <a:gdLst/>
              <a:ahLst/>
              <a:cxnLst/>
              <a:rect r="r" b="b" t="t" l="l"/>
              <a:pathLst>
                <a:path h="737042" w="798378">
                  <a:moveTo>
                    <a:pt x="130252" y="0"/>
                  </a:moveTo>
                  <a:lnTo>
                    <a:pt x="668126" y="0"/>
                  </a:lnTo>
                  <a:cubicBezTo>
                    <a:pt x="702671" y="0"/>
                    <a:pt x="735801" y="13723"/>
                    <a:pt x="760228" y="38150"/>
                  </a:cubicBezTo>
                  <a:cubicBezTo>
                    <a:pt x="784655" y="62577"/>
                    <a:pt x="798378" y="95707"/>
                    <a:pt x="798378" y="130252"/>
                  </a:cubicBezTo>
                  <a:lnTo>
                    <a:pt x="798378" y="606790"/>
                  </a:lnTo>
                  <a:cubicBezTo>
                    <a:pt x="798378" y="678726"/>
                    <a:pt x="740062" y="737042"/>
                    <a:pt x="668126" y="737042"/>
                  </a:cubicBezTo>
                  <a:lnTo>
                    <a:pt x="130252" y="737042"/>
                  </a:lnTo>
                  <a:cubicBezTo>
                    <a:pt x="58316" y="737042"/>
                    <a:pt x="0" y="678726"/>
                    <a:pt x="0" y="606790"/>
                  </a:cubicBezTo>
                  <a:lnTo>
                    <a:pt x="0" y="130252"/>
                  </a:lnTo>
                  <a:cubicBezTo>
                    <a:pt x="0" y="58316"/>
                    <a:pt x="58316" y="0"/>
                    <a:pt x="130252" y="0"/>
                  </a:cubicBezTo>
                  <a:close/>
                </a:path>
              </a:pathLst>
            </a:custGeom>
            <a:solidFill>
              <a:srgbClr val="C27F7F"/>
            </a:solidFill>
          </p:spPr>
        </p:sp>
        <p:sp>
          <p:nvSpPr>
            <p:cNvPr name="TextBox 10" id="10"/>
            <p:cNvSpPr txBox="true"/>
            <p:nvPr/>
          </p:nvSpPr>
          <p:spPr>
            <a:xfrm>
              <a:off x="0" y="-333375"/>
              <a:ext cx="798378" cy="1070417"/>
            </a:xfrm>
            <a:prstGeom prst="rect">
              <a:avLst/>
            </a:prstGeom>
          </p:spPr>
          <p:txBody>
            <a:bodyPr anchor="ctr" rtlCol="false" tIns="50800" lIns="50800" bIns="50800" rIns="50800"/>
            <a:lstStyle/>
            <a:p>
              <a:pPr algn="ctr">
                <a:lnSpc>
                  <a:spcPts val="6249"/>
                </a:lnSpc>
              </a:pPr>
            </a:p>
          </p:txBody>
        </p:sp>
      </p:grpSp>
      <p:grpSp>
        <p:nvGrpSpPr>
          <p:cNvPr name="Group 11" id="11"/>
          <p:cNvGrpSpPr/>
          <p:nvPr/>
        </p:nvGrpSpPr>
        <p:grpSpPr>
          <a:xfrm rot="-2611945">
            <a:off x="12744473" y="42362"/>
            <a:ext cx="8101900" cy="3702724"/>
            <a:chOff x="0" y="0"/>
            <a:chExt cx="2133834" cy="975203"/>
          </a:xfrm>
        </p:grpSpPr>
        <p:sp>
          <p:nvSpPr>
            <p:cNvPr name="Freeform 12" id="12"/>
            <p:cNvSpPr/>
            <p:nvPr/>
          </p:nvSpPr>
          <p:spPr>
            <a:xfrm flipH="false" flipV="false" rot="0">
              <a:off x="0" y="0"/>
              <a:ext cx="2133834" cy="975203"/>
            </a:xfrm>
            <a:custGeom>
              <a:avLst/>
              <a:gdLst/>
              <a:ahLst/>
              <a:cxnLst/>
              <a:rect r="r" b="b" t="t" l="l"/>
              <a:pathLst>
                <a:path h="975203" w="2133834">
                  <a:moveTo>
                    <a:pt x="48734" y="0"/>
                  </a:moveTo>
                  <a:lnTo>
                    <a:pt x="2085100" y="0"/>
                  </a:lnTo>
                  <a:cubicBezTo>
                    <a:pt x="2112015" y="0"/>
                    <a:pt x="2133834" y="21819"/>
                    <a:pt x="2133834" y="48734"/>
                  </a:cubicBezTo>
                  <a:lnTo>
                    <a:pt x="2133834" y="926469"/>
                  </a:lnTo>
                  <a:cubicBezTo>
                    <a:pt x="2133834" y="953384"/>
                    <a:pt x="2112015" y="975203"/>
                    <a:pt x="2085100" y="975203"/>
                  </a:cubicBezTo>
                  <a:lnTo>
                    <a:pt x="48734" y="975203"/>
                  </a:lnTo>
                  <a:cubicBezTo>
                    <a:pt x="21819" y="975203"/>
                    <a:pt x="0" y="953384"/>
                    <a:pt x="0" y="926469"/>
                  </a:cubicBezTo>
                  <a:lnTo>
                    <a:pt x="0" y="48734"/>
                  </a:lnTo>
                  <a:cubicBezTo>
                    <a:pt x="0" y="21819"/>
                    <a:pt x="21819" y="0"/>
                    <a:pt x="48734" y="0"/>
                  </a:cubicBezTo>
                  <a:close/>
                </a:path>
              </a:pathLst>
            </a:custGeom>
            <a:solidFill>
              <a:srgbClr val="C27F7F"/>
            </a:solidFill>
          </p:spPr>
        </p:sp>
        <p:sp>
          <p:nvSpPr>
            <p:cNvPr name="TextBox 13" id="13"/>
            <p:cNvSpPr txBox="true"/>
            <p:nvPr/>
          </p:nvSpPr>
          <p:spPr>
            <a:xfrm>
              <a:off x="0" y="-333375"/>
              <a:ext cx="2133834" cy="1308578"/>
            </a:xfrm>
            <a:prstGeom prst="rect">
              <a:avLst/>
            </a:prstGeom>
          </p:spPr>
          <p:txBody>
            <a:bodyPr anchor="ctr" rtlCol="false" tIns="50800" lIns="50800" bIns="50800" rIns="50800"/>
            <a:lstStyle/>
            <a:p>
              <a:pPr algn="ctr">
                <a:lnSpc>
                  <a:spcPts val="6249"/>
                </a:lnSpc>
              </a:pPr>
            </a:p>
          </p:txBody>
        </p:sp>
      </p:grpSp>
      <p:sp>
        <p:nvSpPr>
          <p:cNvPr name="TextBox 14" id="14"/>
          <p:cNvSpPr txBox="true"/>
          <p:nvPr/>
        </p:nvSpPr>
        <p:spPr>
          <a:xfrm rot="0">
            <a:off x="2963666" y="1390795"/>
            <a:ext cx="8544752" cy="3808154"/>
          </a:xfrm>
          <a:prstGeom prst="rect">
            <a:avLst/>
          </a:prstGeom>
        </p:spPr>
        <p:txBody>
          <a:bodyPr anchor="t" rtlCol="false" tIns="0" lIns="0" bIns="0" rIns="0">
            <a:spAutoFit/>
          </a:bodyPr>
          <a:lstStyle/>
          <a:p>
            <a:pPr algn="ctr">
              <a:lnSpc>
                <a:spcPts val="15326"/>
              </a:lnSpc>
            </a:pPr>
            <a:r>
              <a:rPr lang="en-US" b="true" sz="10947">
                <a:solidFill>
                  <a:srgbClr val="000000"/>
                </a:solidFill>
                <a:latin typeface="Canva Sans Bold"/>
                <a:ea typeface="Canva Sans Bold"/>
                <a:cs typeface="Canva Sans Bold"/>
                <a:sym typeface="Canva Sans Bold"/>
              </a:rPr>
              <a:t>DESIGN OF  </a:t>
            </a:r>
            <a:r>
              <a:rPr lang="en-US" b="true" sz="10947">
                <a:solidFill>
                  <a:srgbClr val="000000"/>
                </a:solidFill>
                <a:latin typeface="Canva Sans Bold"/>
                <a:ea typeface="Canva Sans Bold"/>
                <a:cs typeface="Canva Sans Bold"/>
                <a:sym typeface="Canva Sans Bold"/>
              </a:rPr>
              <a:t>(ALU)</a:t>
            </a:r>
          </a:p>
        </p:txBody>
      </p:sp>
      <p:sp>
        <p:nvSpPr>
          <p:cNvPr name="TextBox 15" id="15"/>
          <p:cNvSpPr txBox="true"/>
          <p:nvPr/>
        </p:nvSpPr>
        <p:spPr>
          <a:xfrm rot="0">
            <a:off x="1820558" y="5170959"/>
            <a:ext cx="13171093" cy="3226429"/>
          </a:xfrm>
          <a:prstGeom prst="rect">
            <a:avLst/>
          </a:prstGeom>
        </p:spPr>
        <p:txBody>
          <a:bodyPr anchor="t" rtlCol="false" tIns="0" lIns="0" bIns="0" rIns="0">
            <a:spAutoFit/>
          </a:bodyPr>
          <a:lstStyle/>
          <a:p>
            <a:pPr algn="l">
              <a:lnSpc>
                <a:spcPts val="11926"/>
              </a:lnSpc>
            </a:pPr>
            <a:r>
              <a:rPr lang="en-US" b="true" sz="12047" spc="2457">
                <a:solidFill>
                  <a:srgbClr val="8D0000"/>
                </a:solidFill>
                <a:latin typeface="Poppins Bold"/>
                <a:ea typeface="Poppins Bold"/>
                <a:cs typeface="Poppins Bold"/>
                <a:sym typeface="Poppins Bold"/>
              </a:rPr>
              <a:t>ARITHMETIC LOGIC UNT</a:t>
            </a:r>
          </a:p>
        </p:txBody>
      </p:sp>
      <p:sp>
        <p:nvSpPr>
          <p:cNvPr name="TextBox 16" id="16"/>
          <p:cNvSpPr txBox="true"/>
          <p:nvPr/>
        </p:nvSpPr>
        <p:spPr>
          <a:xfrm rot="0">
            <a:off x="2134255" y="8740140"/>
            <a:ext cx="5232878" cy="960120"/>
          </a:xfrm>
          <a:prstGeom prst="rect">
            <a:avLst/>
          </a:prstGeom>
        </p:spPr>
        <p:txBody>
          <a:bodyPr anchor="t" rtlCol="false" tIns="0" lIns="0" bIns="0" rIns="0">
            <a:spAutoFit/>
          </a:bodyPr>
          <a:lstStyle/>
          <a:p>
            <a:pPr algn="l">
              <a:lnSpc>
                <a:spcPts val="3779"/>
              </a:lnSpc>
            </a:pPr>
            <a:r>
              <a:rPr lang="en-US" sz="2699" spc="134">
                <a:solidFill>
                  <a:srgbClr val="2E2E2E"/>
                </a:solidFill>
                <a:latin typeface="Poppins"/>
                <a:ea typeface="Poppins"/>
                <a:cs typeface="Poppins"/>
                <a:sym typeface="Poppins"/>
              </a:rPr>
              <a:t>Mansoura University </a:t>
            </a:r>
          </a:p>
          <a:p>
            <a:pPr algn="l">
              <a:lnSpc>
                <a:spcPts val="3779"/>
              </a:lnSpc>
            </a:pPr>
            <a:r>
              <a:rPr lang="en-US" sz="2699" spc="134">
                <a:solidFill>
                  <a:srgbClr val="2E2E2E"/>
                </a:solidFill>
                <a:latin typeface="Poppins"/>
                <a:ea typeface="Poppins"/>
                <a:cs typeface="Poppins"/>
                <a:sym typeface="Poppins"/>
              </a:rPr>
              <a:t>ECE Department</a:t>
            </a:r>
          </a:p>
        </p:txBody>
      </p:sp>
      <p:grpSp>
        <p:nvGrpSpPr>
          <p:cNvPr name="Group 17" id="17"/>
          <p:cNvGrpSpPr/>
          <p:nvPr/>
        </p:nvGrpSpPr>
        <p:grpSpPr>
          <a:xfrm rot="-2611945">
            <a:off x="10808920" y="-3972270"/>
            <a:ext cx="8101900" cy="3702724"/>
            <a:chOff x="0" y="0"/>
            <a:chExt cx="2133834" cy="975203"/>
          </a:xfrm>
        </p:grpSpPr>
        <p:sp>
          <p:nvSpPr>
            <p:cNvPr name="Freeform 18" id="18"/>
            <p:cNvSpPr/>
            <p:nvPr/>
          </p:nvSpPr>
          <p:spPr>
            <a:xfrm flipH="false" flipV="false" rot="0">
              <a:off x="0" y="0"/>
              <a:ext cx="2133834" cy="975203"/>
            </a:xfrm>
            <a:custGeom>
              <a:avLst/>
              <a:gdLst/>
              <a:ahLst/>
              <a:cxnLst/>
              <a:rect r="r" b="b" t="t" l="l"/>
              <a:pathLst>
                <a:path h="975203" w="2133834">
                  <a:moveTo>
                    <a:pt x="48734" y="0"/>
                  </a:moveTo>
                  <a:lnTo>
                    <a:pt x="2085100" y="0"/>
                  </a:lnTo>
                  <a:cubicBezTo>
                    <a:pt x="2112015" y="0"/>
                    <a:pt x="2133834" y="21819"/>
                    <a:pt x="2133834" y="48734"/>
                  </a:cubicBezTo>
                  <a:lnTo>
                    <a:pt x="2133834" y="926469"/>
                  </a:lnTo>
                  <a:cubicBezTo>
                    <a:pt x="2133834" y="953384"/>
                    <a:pt x="2112015" y="975203"/>
                    <a:pt x="2085100" y="975203"/>
                  </a:cubicBezTo>
                  <a:lnTo>
                    <a:pt x="48734" y="975203"/>
                  </a:lnTo>
                  <a:cubicBezTo>
                    <a:pt x="21819" y="975203"/>
                    <a:pt x="0" y="953384"/>
                    <a:pt x="0" y="926469"/>
                  </a:cubicBezTo>
                  <a:lnTo>
                    <a:pt x="0" y="48734"/>
                  </a:lnTo>
                  <a:cubicBezTo>
                    <a:pt x="0" y="21819"/>
                    <a:pt x="21819" y="0"/>
                    <a:pt x="48734" y="0"/>
                  </a:cubicBezTo>
                  <a:close/>
                </a:path>
              </a:pathLst>
            </a:custGeom>
            <a:solidFill>
              <a:srgbClr val="FFE9E9"/>
            </a:solidFill>
          </p:spPr>
        </p:sp>
        <p:sp>
          <p:nvSpPr>
            <p:cNvPr name="TextBox 19" id="19"/>
            <p:cNvSpPr txBox="true"/>
            <p:nvPr/>
          </p:nvSpPr>
          <p:spPr>
            <a:xfrm>
              <a:off x="0" y="-333375"/>
              <a:ext cx="2133834" cy="1308578"/>
            </a:xfrm>
            <a:prstGeom prst="rect">
              <a:avLst/>
            </a:prstGeom>
          </p:spPr>
          <p:txBody>
            <a:bodyPr anchor="ctr" rtlCol="false" tIns="50800" lIns="50800" bIns="50800" rIns="50800"/>
            <a:lstStyle/>
            <a:p>
              <a:pPr algn="ctr">
                <a:lnSpc>
                  <a:spcPts val="6249"/>
                </a:lnSpc>
              </a:pPr>
            </a:p>
          </p:txBody>
        </p:sp>
      </p:grpSp>
      <p:grpSp>
        <p:nvGrpSpPr>
          <p:cNvPr name="Group 20" id="20"/>
          <p:cNvGrpSpPr/>
          <p:nvPr/>
        </p:nvGrpSpPr>
        <p:grpSpPr>
          <a:xfrm rot="-2611945">
            <a:off x="-6128725" y="8307085"/>
            <a:ext cx="8101900" cy="3702724"/>
            <a:chOff x="0" y="0"/>
            <a:chExt cx="2133834" cy="975203"/>
          </a:xfrm>
        </p:grpSpPr>
        <p:sp>
          <p:nvSpPr>
            <p:cNvPr name="Freeform 21" id="21"/>
            <p:cNvSpPr/>
            <p:nvPr/>
          </p:nvSpPr>
          <p:spPr>
            <a:xfrm flipH="false" flipV="false" rot="0">
              <a:off x="0" y="0"/>
              <a:ext cx="2133834" cy="975203"/>
            </a:xfrm>
            <a:custGeom>
              <a:avLst/>
              <a:gdLst/>
              <a:ahLst/>
              <a:cxnLst/>
              <a:rect r="r" b="b" t="t" l="l"/>
              <a:pathLst>
                <a:path h="975203" w="2133834">
                  <a:moveTo>
                    <a:pt x="48734" y="0"/>
                  </a:moveTo>
                  <a:lnTo>
                    <a:pt x="2085100" y="0"/>
                  </a:lnTo>
                  <a:cubicBezTo>
                    <a:pt x="2112015" y="0"/>
                    <a:pt x="2133834" y="21819"/>
                    <a:pt x="2133834" y="48734"/>
                  </a:cubicBezTo>
                  <a:lnTo>
                    <a:pt x="2133834" y="926469"/>
                  </a:lnTo>
                  <a:cubicBezTo>
                    <a:pt x="2133834" y="953384"/>
                    <a:pt x="2112015" y="975203"/>
                    <a:pt x="2085100" y="975203"/>
                  </a:cubicBezTo>
                  <a:lnTo>
                    <a:pt x="48734" y="975203"/>
                  </a:lnTo>
                  <a:cubicBezTo>
                    <a:pt x="21819" y="975203"/>
                    <a:pt x="0" y="953384"/>
                    <a:pt x="0" y="926469"/>
                  </a:cubicBezTo>
                  <a:lnTo>
                    <a:pt x="0" y="48734"/>
                  </a:lnTo>
                  <a:cubicBezTo>
                    <a:pt x="0" y="21819"/>
                    <a:pt x="21819" y="0"/>
                    <a:pt x="48734" y="0"/>
                  </a:cubicBezTo>
                  <a:close/>
                </a:path>
              </a:pathLst>
            </a:custGeom>
            <a:solidFill>
              <a:srgbClr val="FFE9E9"/>
            </a:solidFill>
          </p:spPr>
        </p:sp>
        <p:sp>
          <p:nvSpPr>
            <p:cNvPr name="TextBox 22" id="22"/>
            <p:cNvSpPr txBox="true"/>
            <p:nvPr/>
          </p:nvSpPr>
          <p:spPr>
            <a:xfrm>
              <a:off x="0" y="-333375"/>
              <a:ext cx="2133834" cy="1308578"/>
            </a:xfrm>
            <a:prstGeom prst="rect">
              <a:avLst/>
            </a:prstGeom>
          </p:spPr>
          <p:txBody>
            <a:bodyPr anchor="ctr" rtlCol="false" tIns="50800" lIns="50800" bIns="50800" rIns="50800"/>
            <a:lstStyle/>
            <a:p>
              <a:pPr algn="ctr">
                <a:lnSpc>
                  <a:spcPts val="6249"/>
                </a:lnSpc>
              </a:pPr>
            </a:p>
          </p:txBody>
        </p:sp>
      </p:gr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3503507">
            <a:off x="-1839914" y="8154245"/>
            <a:ext cx="6972581" cy="4300566"/>
            <a:chOff x="0" y="0"/>
            <a:chExt cx="1836400" cy="1132659"/>
          </a:xfrm>
        </p:grpSpPr>
        <p:sp>
          <p:nvSpPr>
            <p:cNvPr name="Freeform 3" id="3"/>
            <p:cNvSpPr/>
            <p:nvPr/>
          </p:nvSpPr>
          <p:spPr>
            <a:xfrm flipH="false" flipV="false" rot="0">
              <a:off x="0" y="0"/>
              <a:ext cx="1836400" cy="1132659"/>
            </a:xfrm>
            <a:custGeom>
              <a:avLst/>
              <a:gdLst/>
              <a:ahLst/>
              <a:cxnLst/>
              <a:rect r="r" b="b" t="t" l="l"/>
              <a:pathLst>
                <a:path h="1132659" w="1836400">
                  <a:moveTo>
                    <a:pt x="56627" y="0"/>
                  </a:moveTo>
                  <a:lnTo>
                    <a:pt x="1779773" y="0"/>
                  </a:lnTo>
                  <a:cubicBezTo>
                    <a:pt x="1794791" y="0"/>
                    <a:pt x="1809195" y="5966"/>
                    <a:pt x="1819814" y="16586"/>
                  </a:cubicBezTo>
                  <a:cubicBezTo>
                    <a:pt x="1830434" y="27205"/>
                    <a:pt x="1836400" y="41609"/>
                    <a:pt x="1836400" y="56627"/>
                  </a:cubicBezTo>
                  <a:lnTo>
                    <a:pt x="1836400" y="1076032"/>
                  </a:lnTo>
                  <a:cubicBezTo>
                    <a:pt x="1836400" y="1107306"/>
                    <a:pt x="1811047" y="1132659"/>
                    <a:pt x="1779773" y="1132659"/>
                  </a:cubicBezTo>
                  <a:lnTo>
                    <a:pt x="56627" y="1132659"/>
                  </a:lnTo>
                  <a:cubicBezTo>
                    <a:pt x="25353" y="1132659"/>
                    <a:pt x="0" y="1107306"/>
                    <a:pt x="0" y="1076032"/>
                  </a:cubicBezTo>
                  <a:lnTo>
                    <a:pt x="0" y="56627"/>
                  </a:lnTo>
                  <a:cubicBezTo>
                    <a:pt x="0" y="25353"/>
                    <a:pt x="25353" y="0"/>
                    <a:pt x="56627" y="0"/>
                  </a:cubicBezTo>
                  <a:close/>
                </a:path>
              </a:pathLst>
            </a:custGeom>
            <a:solidFill>
              <a:srgbClr val="FFE9E9"/>
            </a:solidFill>
          </p:spPr>
        </p:sp>
        <p:sp>
          <p:nvSpPr>
            <p:cNvPr name="TextBox 4" id="4"/>
            <p:cNvSpPr txBox="true"/>
            <p:nvPr/>
          </p:nvSpPr>
          <p:spPr>
            <a:xfrm>
              <a:off x="0" y="-333375"/>
              <a:ext cx="1836400" cy="1466034"/>
            </a:xfrm>
            <a:prstGeom prst="rect">
              <a:avLst/>
            </a:prstGeom>
          </p:spPr>
          <p:txBody>
            <a:bodyPr anchor="ctr" rtlCol="false" tIns="50800" lIns="50800" bIns="50800" rIns="50800"/>
            <a:lstStyle/>
            <a:p>
              <a:pPr algn="ctr">
                <a:lnSpc>
                  <a:spcPts val="6249"/>
                </a:lnSpc>
              </a:pPr>
            </a:p>
          </p:txBody>
        </p:sp>
      </p:grpSp>
      <p:sp>
        <p:nvSpPr>
          <p:cNvPr name="Freeform 5" id="5"/>
          <p:cNvSpPr/>
          <p:nvPr/>
        </p:nvSpPr>
        <p:spPr>
          <a:xfrm flipH="false" flipV="false" rot="0">
            <a:off x="160763" y="1806086"/>
            <a:ext cx="6051023" cy="4402356"/>
          </a:xfrm>
          <a:custGeom>
            <a:avLst/>
            <a:gdLst/>
            <a:ahLst/>
            <a:cxnLst/>
            <a:rect r="r" b="b" t="t" l="l"/>
            <a:pathLst>
              <a:path h="4402356" w="6051023">
                <a:moveTo>
                  <a:pt x="0" y="0"/>
                </a:moveTo>
                <a:lnTo>
                  <a:pt x="6051023" y="0"/>
                </a:lnTo>
                <a:lnTo>
                  <a:pt x="6051023" y="4402356"/>
                </a:lnTo>
                <a:lnTo>
                  <a:pt x="0" y="4402356"/>
                </a:lnTo>
                <a:lnTo>
                  <a:pt x="0" y="0"/>
                </a:lnTo>
                <a:close/>
              </a:path>
            </a:pathLst>
          </a:custGeom>
          <a:blipFill>
            <a:blip r:embed="rId2"/>
            <a:stretch>
              <a:fillRect l="-13129" t="-14365" r="-11147" b="-15457"/>
            </a:stretch>
          </a:blipFill>
        </p:spPr>
      </p:sp>
      <p:sp>
        <p:nvSpPr>
          <p:cNvPr name="AutoShape 6" id="6"/>
          <p:cNvSpPr/>
          <p:nvPr/>
        </p:nvSpPr>
        <p:spPr>
          <a:xfrm>
            <a:off x="3823313" y="2007340"/>
            <a:ext cx="9665264" cy="0"/>
          </a:xfrm>
          <a:prstGeom prst="line">
            <a:avLst/>
          </a:prstGeom>
          <a:ln cap="flat" w="28575">
            <a:solidFill>
              <a:srgbClr val="000000"/>
            </a:solidFill>
            <a:prstDash val="solid"/>
            <a:headEnd type="none" len="sm" w="sm"/>
            <a:tailEnd type="none" len="sm" w="sm"/>
          </a:ln>
        </p:spPr>
      </p:sp>
      <p:sp>
        <p:nvSpPr>
          <p:cNvPr name="Freeform 7" id="7"/>
          <p:cNvSpPr/>
          <p:nvPr/>
        </p:nvSpPr>
        <p:spPr>
          <a:xfrm flipH="false" flipV="false" rot="0">
            <a:off x="0" y="6208442"/>
            <a:ext cx="10029636" cy="3913239"/>
          </a:xfrm>
          <a:custGeom>
            <a:avLst/>
            <a:gdLst/>
            <a:ahLst/>
            <a:cxnLst/>
            <a:rect r="r" b="b" t="t" l="l"/>
            <a:pathLst>
              <a:path h="3913239" w="10029636">
                <a:moveTo>
                  <a:pt x="0" y="0"/>
                </a:moveTo>
                <a:lnTo>
                  <a:pt x="10029636" y="0"/>
                </a:lnTo>
                <a:lnTo>
                  <a:pt x="10029636" y="3913239"/>
                </a:lnTo>
                <a:lnTo>
                  <a:pt x="0" y="3913239"/>
                </a:lnTo>
                <a:lnTo>
                  <a:pt x="0" y="0"/>
                </a:lnTo>
                <a:close/>
              </a:path>
            </a:pathLst>
          </a:custGeom>
          <a:blipFill>
            <a:blip r:embed="rId3"/>
            <a:stretch>
              <a:fillRect l="-6231" t="-16322" r="-6446" b="-16523"/>
            </a:stretch>
          </a:blipFill>
        </p:spPr>
      </p:sp>
      <p:sp>
        <p:nvSpPr>
          <p:cNvPr name="Freeform 8" id="8"/>
          <p:cNvSpPr/>
          <p:nvPr/>
        </p:nvSpPr>
        <p:spPr>
          <a:xfrm flipH="false" flipV="false" rot="0">
            <a:off x="9424775" y="6327671"/>
            <a:ext cx="8665414" cy="3693553"/>
          </a:xfrm>
          <a:custGeom>
            <a:avLst/>
            <a:gdLst/>
            <a:ahLst/>
            <a:cxnLst/>
            <a:rect r="r" b="b" t="t" l="l"/>
            <a:pathLst>
              <a:path h="3693553" w="8665414">
                <a:moveTo>
                  <a:pt x="0" y="0"/>
                </a:moveTo>
                <a:lnTo>
                  <a:pt x="8665414" y="0"/>
                </a:lnTo>
                <a:lnTo>
                  <a:pt x="8665414" y="3693553"/>
                </a:lnTo>
                <a:lnTo>
                  <a:pt x="0" y="3693553"/>
                </a:lnTo>
                <a:lnTo>
                  <a:pt x="0" y="0"/>
                </a:lnTo>
                <a:close/>
              </a:path>
            </a:pathLst>
          </a:custGeom>
          <a:blipFill>
            <a:blip r:embed="rId4"/>
            <a:stretch>
              <a:fillRect l="-1184" t="-5673" r="-1184" b="0"/>
            </a:stretch>
          </a:blipFill>
        </p:spPr>
      </p:sp>
      <p:sp>
        <p:nvSpPr>
          <p:cNvPr name="Freeform 9" id="9"/>
          <p:cNvSpPr/>
          <p:nvPr/>
        </p:nvSpPr>
        <p:spPr>
          <a:xfrm flipH="false" flipV="false" rot="0">
            <a:off x="7274520" y="2092547"/>
            <a:ext cx="10815668" cy="4141537"/>
          </a:xfrm>
          <a:custGeom>
            <a:avLst/>
            <a:gdLst/>
            <a:ahLst/>
            <a:cxnLst/>
            <a:rect r="r" b="b" t="t" l="l"/>
            <a:pathLst>
              <a:path h="4141537" w="10815668">
                <a:moveTo>
                  <a:pt x="0" y="0"/>
                </a:moveTo>
                <a:lnTo>
                  <a:pt x="10815669" y="0"/>
                </a:lnTo>
                <a:lnTo>
                  <a:pt x="10815669" y="4141537"/>
                </a:lnTo>
                <a:lnTo>
                  <a:pt x="0" y="4141537"/>
                </a:lnTo>
                <a:lnTo>
                  <a:pt x="0" y="0"/>
                </a:lnTo>
                <a:close/>
              </a:path>
            </a:pathLst>
          </a:custGeom>
          <a:blipFill>
            <a:blip r:embed="rId5"/>
            <a:stretch>
              <a:fillRect l="0" t="0" r="0" b="0"/>
            </a:stretch>
          </a:blipFill>
        </p:spPr>
      </p:sp>
      <p:sp>
        <p:nvSpPr>
          <p:cNvPr name="TextBox 10" id="10"/>
          <p:cNvSpPr txBox="true"/>
          <p:nvPr/>
        </p:nvSpPr>
        <p:spPr>
          <a:xfrm rot="0">
            <a:off x="2961619" y="740189"/>
            <a:ext cx="11400278" cy="1109955"/>
          </a:xfrm>
          <a:prstGeom prst="rect">
            <a:avLst/>
          </a:prstGeom>
        </p:spPr>
        <p:txBody>
          <a:bodyPr anchor="t" rtlCol="false" tIns="0" lIns="0" bIns="0" rIns="0">
            <a:spAutoFit/>
          </a:bodyPr>
          <a:lstStyle/>
          <a:p>
            <a:pPr algn="ctr">
              <a:lnSpc>
                <a:spcPts val="7700"/>
              </a:lnSpc>
            </a:pPr>
            <a:r>
              <a:rPr lang="en-US" b="true" sz="7700">
                <a:solidFill>
                  <a:srgbClr val="8D0000"/>
                </a:solidFill>
                <a:latin typeface="Poppins Bold"/>
                <a:ea typeface="Poppins Bold"/>
                <a:cs typeface="Poppins Bold"/>
                <a:sym typeface="Poppins Bold"/>
              </a:rPr>
              <a:t>DEBOUNCING MODULE :</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3503507">
            <a:off x="5380001" y="9454402"/>
            <a:ext cx="5068421" cy="1710448"/>
            <a:chOff x="0" y="0"/>
            <a:chExt cx="1334893" cy="450488"/>
          </a:xfrm>
        </p:grpSpPr>
        <p:sp>
          <p:nvSpPr>
            <p:cNvPr name="Freeform 3" id="3"/>
            <p:cNvSpPr/>
            <p:nvPr/>
          </p:nvSpPr>
          <p:spPr>
            <a:xfrm flipH="false" flipV="false" rot="0">
              <a:off x="0" y="0"/>
              <a:ext cx="1334893" cy="450488"/>
            </a:xfrm>
            <a:custGeom>
              <a:avLst/>
              <a:gdLst/>
              <a:ahLst/>
              <a:cxnLst/>
              <a:rect r="r" b="b" t="t" l="l"/>
              <a:pathLst>
                <a:path h="450488" w="1334893">
                  <a:moveTo>
                    <a:pt x="77902" y="0"/>
                  </a:moveTo>
                  <a:lnTo>
                    <a:pt x="1256991" y="0"/>
                  </a:lnTo>
                  <a:cubicBezTo>
                    <a:pt x="1277652" y="0"/>
                    <a:pt x="1297467" y="8207"/>
                    <a:pt x="1312076" y="22817"/>
                  </a:cubicBezTo>
                  <a:cubicBezTo>
                    <a:pt x="1326685" y="37426"/>
                    <a:pt x="1334893" y="57241"/>
                    <a:pt x="1334893" y="77902"/>
                  </a:cubicBezTo>
                  <a:lnTo>
                    <a:pt x="1334893" y="372587"/>
                  </a:lnTo>
                  <a:cubicBezTo>
                    <a:pt x="1334893" y="393248"/>
                    <a:pt x="1326685" y="413062"/>
                    <a:pt x="1312076" y="427672"/>
                  </a:cubicBezTo>
                  <a:cubicBezTo>
                    <a:pt x="1297467" y="442281"/>
                    <a:pt x="1277652" y="450488"/>
                    <a:pt x="1256991" y="450488"/>
                  </a:cubicBezTo>
                  <a:lnTo>
                    <a:pt x="77902" y="450488"/>
                  </a:lnTo>
                  <a:cubicBezTo>
                    <a:pt x="57241" y="450488"/>
                    <a:pt x="37426" y="442281"/>
                    <a:pt x="22817" y="427672"/>
                  </a:cubicBezTo>
                  <a:cubicBezTo>
                    <a:pt x="8207" y="413062"/>
                    <a:pt x="0" y="393248"/>
                    <a:pt x="0" y="372587"/>
                  </a:cubicBezTo>
                  <a:lnTo>
                    <a:pt x="0" y="77902"/>
                  </a:lnTo>
                  <a:cubicBezTo>
                    <a:pt x="0" y="57241"/>
                    <a:pt x="8207" y="37426"/>
                    <a:pt x="22817" y="22817"/>
                  </a:cubicBezTo>
                  <a:cubicBezTo>
                    <a:pt x="37426" y="8207"/>
                    <a:pt x="57241" y="0"/>
                    <a:pt x="77902" y="0"/>
                  </a:cubicBezTo>
                  <a:close/>
                </a:path>
              </a:pathLst>
            </a:custGeom>
            <a:solidFill>
              <a:srgbClr val="FFE9E9"/>
            </a:solidFill>
          </p:spPr>
        </p:sp>
        <p:sp>
          <p:nvSpPr>
            <p:cNvPr name="TextBox 4" id="4"/>
            <p:cNvSpPr txBox="true"/>
            <p:nvPr/>
          </p:nvSpPr>
          <p:spPr>
            <a:xfrm>
              <a:off x="0" y="-333375"/>
              <a:ext cx="1334893" cy="783863"/>
            </a:xfrm>
            <a:prstGeom prst="rect">
              <a:avLst/>
            </a:prstGeom>
          </p:spPr>
          <p:txBody>
            <a:bodyPr anchor="ctr" rtlCol="false" tIns="50800" lIns="50800" bIns="50800" rIns="50800"/>
            <a:lstStyle/>
            <a:p>
              <a:pPr algn="ctr">
                <a:lnSpc>
                  <a:spcPts val="6249"/>
                </a:lnSpc>
              </a:pPr>
            </a:p>
          </p:txBody>
        </p:sp>
      </p:grpSp>
      <p:grpSp>
        <p:nvGrpSpPr>
          <p:cNvPr name="Group 5" id="5"/>
          <p:cNvGrpSpPr/>
          <p:nvPr/>
        </p:nvGrpSpPr>
        <p:grpSpPr>
          <a:xfrm rot="-3503507">
            <a:off x="551042" y="-1554003"/>
            <a:ext cx="5068421" cy="1710448"/>
            <a:chOff x="0" y="0"/>
            <a:chExt cx="1334893" cy="450488"/>
          </a:xfrm>
        </p:grpSpPr>
        <p:sp>
          <p:nvSpPr>
            <p:cNvPr name="Freeform 6" id="6"/>
            <p:cNvSpPr/>
            <p:nvPr/>
          </p:nvSpPr>
          <p:spPr>
            <a:xfrm flipH="false" flipV="false" rot="0">
              <a:off x="0" y="0"/>
              <a:ext cx="1334893" cy="450488"/>
            </a:xfrm>
            <a:custGeom>
              <a:avLst/>
              <a:gdLst/>
              <a:ahLst/>
              <a:cxnLst/>
              <a:rect r="r" b="b" t="t" l="l"/>
              <a:pathLst>
                <a:path h="450488" w="1334893">
                  <a:moveTo>
                    <a:pt x="77902" y="0"/>
                  </a:moveTo>
                  <a:lnTo>
                    <a:pt x="1256991" y="0"/>
                  </a:lnTo>
                  <a:cubicBezTo>
                    <a:pt x="1277652" y="0"/>
                    <a:pt x="1297467" y="8207"/>
                    <a:pt x="1312076" y="22817"/>
                  </a:cubicBezTo>
                  <a:cubicBezTo>
                    <a:pt x="1326685" y="37426"/>
                    <a:pt x="1334893" y="57241"/>
                    <a:pt x="1334893" y="77902"/>
                  </a:cubicBezTo>
                  <a:lnTo>
                    <a:pt x="1334893" y="372587"/>
                  </a:lnTo>
                  <a:cubicBezTo>
                    <a:pt x="1334893" y="393248"/>
                    <a:pt x="1326685" y="413062"/>
                    <a:pt x="1312076" y="427672"/>
                  </a:cubicBezTo>
                  <a:cubicBezTo>
                    <a:pt x="1297467" y="442281"/>
                    <a:pt x="1277652" y="450488"/>
                    <a:pt x="1256991" y="450488"/>
                  </a:cubicBezTo>
                  <a:lnTo>
                    <a:pt x="77902" y="450488"/>
                  </a:lnTo>
                  <a:cubicBezTo>
                    <a:pt x="57241" y="450488"/>
                    <a:pt x="37426" y="442281"/>
                    <a:pt x="22817" y="427672"/>
                  </a:cubicBezTo>
                  <a:cubicBezTo>
                    <a:pt x="8207" y="413062"/>
                    <a:pt x="0" y="393248"/>
                    <a:pt x="0" y="372587"/>
                  </a:cubicBezTo>
                  <a:lnTo>
                    <a:pt x="0" y="77902"/>
                  </a:lnTo>
                  <a:cubicBezTo>
                    <a:pt x="0" y="57241"/>
                    <a:pt x="8207" y="37426"/>
                    <a:pt x="22817" y="22817"/>
                  </a:cubicBezTo>
                  <a:cubicBezTo>
                    <a:pt x="37426" y="8207"/>
                    <a:pt x="57241" y="0"/>
                    <a:pt x="77902" y="0"/>
                  </a:cubicBezTo>
                  <a:close/>
                </a:path>
              </a:pathLst>
            </a:custGeom>
            <a:solidFill>
              <a:srgbClr val="FFE9E9"/>
            </a:solidFill>
          </p:spPr>
        </p:sp>
        <p:sp>
          <p:nvSpPr>
            <p:cNvPr name="TextBox 7" id="7"/>
            <p:cNvSpPr txBox="true"/>
            <p:nvPr/>
          </p:nvSpPr>
          <p:spPr>
            <a:xfrm>
              <a:off x="0" y="-333375"/>
              <a:ext cx="1334893" cy="783863"/>
            </a:xfrm>
            <a:prstGeom prst="rect">
              <a:avLst/>
            </a:prstGeom>
          </p:spPr>
          <p:txBody>
            <a:bodyPr anchor="ctr" rtlCol="false" tIns="50800" lIns="50800" bIns="50800" rIns="50800"/>
            <a:lstStyle/>
            <a:p>
              <a:pPr algn="ctr">
                <a:lnSpc>
                  <a:spcPts val="6249"/>
                </a:lnSpc>
              </a:pPr>
            </a:p>
          </p:txBody>
        </p:sp>
      </p:grpSp>
      <p:sp>
        <p:nvSpPr>
          <p:cNvPr name="Freeform 8" id="8"/>
          <p:cNvSpPr/>
          <p:nvPr/>
        </p:nvSpPr>
        <p:spPr>
          <a:xfrm flipH="false" flipV="false" rot="0">
            <a:off x="11695535" y="420516"/>
            <a:ext cx="6592465" cy="4004922"/>
          </a:xfrm>
          <a:custGeom>
            <a:avLst/>
            <a:gdLst/>
            <a:ahLst/>
            <a:cxnLst/>
            <a:rect r="r" b="b" t="t" l="l"/>
            <a:pathLst>
              <a:path h="4004922" w="6592465">
                <a:moveTo>
                  <a:pt x="0" y="0"/>
                </a:moveTo>
                <a:lnTo>
                  <a:pt x="6592465" y="0"/>
                </a:lnTo>
                <a:lnTo>
                  <a:pt x="6592465" y="4004922"/>
                </a:lnTo>
                <a:lnTo>
                  <a:pt x="0" y="4004922"/>
                </a:lnTo>
                <a:lnTo>
                  <a:pt x="0" y="0"/>
                </a:lnTo>
                <a:close/>
              </a:path>
            </a:pathLst>
          </a:custGeom>
          <a:blipFill>
            <a:blip r:embed="rId2"/>
            <a:stretch>
              <a:fillRect l="0" t="0" r="0" b="0"/>
            </a:stretch>
          </a:blipFill>
          <a:ln cap="sq">
            <a:noFill/>
            <a:prstDash val="solid"/>
            <a:miter/>
          </a:ln>
        </p:spPr>
      </p:sp>
      <p:sp>
        <p:nvSpPr>
          <p:cNvPr name="AutoShape 9" id="9"/>
          <p:cNvSpPr/>
          <p:nvPr/>
        </p:nvSpPr>
        <p:spPr>
          <a:xfrm>
            <a:off x="4097809" y="1133801"/>
            <a:ext cx="8918179" cy="19050"/>
          </a:xfrm>
          <a:prstGeom prst="line">
            <a:avLst/>
          </a:prstGeom>
          <a:ln cap="flat" w="28575">
            <a:solidFill>
              <a:srgbClr val="000000"/>
            </a:solidFill>
            <a:prstDash val="solid"/>
            <a:headEnd type="none" len="sm" w="sm"/>
            <a:tailEnd type="none" len="sm" w="sm"/>
          </a:ln>
        </p:spPr>
      </p:sp>
      <p:sp>
        <p:nvSpPr>
          <p:cNvPr name="Freeform 10" id="10"/>
          <p:cNvSpPr/>
          <p:nvPr/>
        </p:nvSpPr>
        <p:spPr>
          <a:xfrm flipH="false" flipV="false" rot="0">
            <a:off x="9075646" y="6761697"/>
            <a:ext cx="2212655" cy="1795411"/>
          </a:xfrm>
          <a:custGeom>
            <a:avLst/>
            <a:gdLst/>
            <a:ahLst/>
            <a:cxnLst/>
            <a:rect r="r" b="b" t="t" l="l"/>
            <a:pathLst>
              <a:path h="1795411" w="2212655">
                <a:moveTo>
                  <a:pt x="0" y="0"/>
                </a:moveTo>
                <a:lnTo>
                  <a:pt x="2212655" y="0"/>
                </a:lnTo>
                <a:lnTo>
                  <a:pt x="2212655" y="1795412"/>
                </a:lnTo>
                <a:lnTo>
                  <a:pt x="0" y="179541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1" id="11"/>
          <p:cNvSpPr/>
          <p:nvPr/>
        </p:nvSpPr>
        <p:spPr>
          <a:xfrm flipH="false" flipV="false" rot="0">
            <a:off x="11865294" y="4425438"/>
            <a:ext cx="6422706" cy="4672519"/>
          </a:xfrm>
          <a:custGeom>
            <a:avLst/>
            <a:gdLst/>
            <a:ahLst/>
            <a:cxnLst/>
            <a:rect r="r" b="b" t="t" l="l"/>
            <a:pathLst>
              <a:path h="4672519" w="6422706">
                <a:moveTo>
                  <a:pt x="0" y="0"/>
                </a:moveTo>
                <a:lnTo>
                  <a:pt x="6422706" y="0"/>
                </a:lnTo>
                <a:lnTo>
                  <a:pt x="6422706" y="4672519"/>
                </a:lnTo>
                <a:lnTo>
                  <a:pt x="0" y="4672519"/>
                </a:lnTo>
                <a:lnTo>
                  <a:pt x="0" y="0"/>
                </a:lnTo>
                <a:close/>
              </a:path>
            </a:pathLst>
          </a:custGeom>
          <a:blipFill>
            <a:blip r:embed="rId5"/>
            <a:stretch>
              <a:fillRect l="0" t="0" r="0" b="0"/>
            </a:stretch>
          </a:blipFill>
        </p:spPr>
      </p:sp>
      <p:sp>
        <p:nvSpPr>
          <p:cNvPr name="TextBox 12" id="12"/>
          <p:cNvSpPr txBox="true"/>
          <p:nvPr/>
        </p:nvSpPr>
        <p:spPr>
          <a:xfrm rot="0">
            <a:off x="3591489" y="202381"/>
            <a:ext cx="11400278" cy="1109955"/>
          </a:xfrm>
          <a:prstGeom prst="rect">
            <a:avLst/>
          </a:prstGeom>
        </p:spPr>
        <p:txBody>
          <a:bodyPr anchor="t" rtlCol="false" tIns="0" lIns="0" bIns="0" rIns="0">
            <a:spAutoFit/>
          </a:bodyPr>
          <a:lstStyle/>
          <a:p>
            <a:pPr algn="ctr">
              <a:lnSpc>
                <a:spcPts val="7700"/>
              </a:lnSpc>
            </a:pPr>
            <a:r>
              <a:rPr lang="en-US" b="true" sz="7700">
                <a:solidFill>
                  <a:srgbClr val="8D0000"/>
                </a:solidFill>
                <a:latin typeface="Poppins Bold"/>
                <a:ea typeface="Poppins Bold"/>
                <a:cs typeface="Poppins Bold"/>
                <a:sym typeface="Poppins Bold"/>
              </a:rPr>
              <a:t>ALU BLOCK </a:t>
            </a:r>
          </a:p>
        </p:txBody>
      </p:sp>
      <p:sp>
        <p:nvSpPr>
          <p:cNvPr name="TextBox 13" id="13"/>
          <p:cNvSpPr txBox="true"/>
          <p:nvPr/>
        </p:nvSpPr>
        <p:spPr>
          <a:xfrm rot="0">
            <a:off x="427017" y="1376688"/>
            <a:ext cx="10861284" cy="3182177"/>
          </a:xfrm>
          <a:prstGeom prst="rect">
            <a:avLst/>
          </a:prstGeom>
        </p:spPr>
        <p:txBody>
          <a:bodyPr anchor="t" rtlCol="false" tIns="0" lIns="0" bIns="0" rIns="0">
            <a:spAutoFit/>
          </a:bodyPr>
          <a:lstStyle/>
          <a:p>
            <a:pPr algn="l" marL="0" indent="0" lvl="0">
              <a:lnSpc>
                <a:spcPts val="4220"/>
              </a:lnSpc>
              <a:spcBef>
                <a:spcPct val="0"/>
              </a:spcBef>
            </a:pPr>
            <a:r>
              <a:rPr lang="en-US" b="true" sz="3126" spc="96">
                <a:solidFill>
                  <a:srgbClr val="2B2B2B"/>
                </a:solidFill>
                <a:latin typeface="Poppins Bold"/>
                <a:ea typeface="Poppins Bold"/>
                <a:cs typeface="Poppins Bold"/>
                <a:sym typeface="Poppins Bold"/>
              </a:rPr>
              <a:t>A</a:t>
            </a:r>
            <a:r>
              <a:rPr lang="en-US" b="true" sz="3126" spc="96" u="none">
                <a:solidFill>
                  <a:srgbClr val="2B2B2B"/>
                </a:solidFill>
                <a:latin typeface="Poppins Bold"/>
                <a:ea typeface="Poppins Bold"/>
                <a:cs typeface="Poppins Bold"/>
                <a:sym typeface="Poppins Bold"/>
              </a:rPr>
              <a:t>n ALU (Arithmetic Logic Unit) is a digital circuit designed to perform arithmetic and bitwise logical operations on binary values. It operates on binary numbers at the bit level for logical procedures and on entire numbers for arithmetic operations. </a:t>
            </a:r>
          </a:p>
        </p:txBody>
      </p:sp>
      <p:sp>
        <p:nvSpPr>
          <p:cNvPr name="TextBox 14" id="14"/>
          <p:cNvSpPr txBox="true"/>
          <p:nvPr/>
        </p:nvSpPr>
        <p:spPr>
          <a:xfrm rot="0">
            <a:off x="427017" y="4815331"/>
            <a:ext cx="10861284" cy="1604176"/>
          </a:xfrm>
          <a:prstGeom prst="rect">
            <a:avLst/>
          </a:prstGeom>
        </p:spPr>
        <p:txBody>
          <a:bodyPr anchor="t" rtlCol="false" tIns="0" lIns="0" bIns="0" rIns="0">
            <a:spAutoFit/>
          </a:bodyPr>
          <a:lstStyle/>
          <a:p>
            <a:pPr algn="l" marL="0" indent="0" lvl="0">
              <a:lnSpc>
                <a:spcPts val="4220"/>
              </a:lnSpc>
              <a:spcBef>
                <a:spcPct val="0"/>
              </a:spcBef>
            </a:pPr>
            <a:r>
              <a:rPr lang="en-US" b="true" sz="3126" spc="96">
                <a:solidFill>
                  <a:srgbClr val="2B2B2B"/>
                </a:solidFill>
                <a:latin typeface="Poppins Bold"/>
                <a:ea typeface="Poppins Bold"/>
                <a:cs typeface="Poppins Bold"/>
                <a:sym typeface="Poppins Bold"/>
              </a:rPr>
              <a:t>T</a:t>
            </a:r>
            <a:r>
              <a:rPr lang="en-US" b="true" sz="3126" spc="96" u="none">
                <a:solidFill>
                  <a:srgbClr val="2B2B2B"/>
                </a:solidFill>
                <a:latin typeface="Poppins Bold"/>
                <a:ea typeface="Poppins Bold"/>
                <a:cs typeface="Poppins Bold"/>
                <a:sym typeface="Poppins Bold"/>
              </a:rPr>
              <a:t>he registers are clocked by the global clock and the loading of these registers is controlled by the push buttons where : </a:t>
            </a:r>
          </a:p>
        </p:txBody>
      </p:sp>
      <p:sp>
        <p:nvSpPr>
          <p:cNvPr name="TextBox 15" id="15"/>
          <p:cNvSpPr txBox="true"/>
          <p:nvPr/>
        </p:nvSpPr>
        <p:spPr>
          <a:xfrm rot="0">
            <a:off x="427017" y="6768961"/>
            <a:ext cx="10861284" cy="2489538"/>
          </a:xfrm>
          <a:prstGeom prst="rect">
            <a:avLst/>
          </a:prstGeom>
        </p:spPr>
        <p:txBody>
          <a:bodyPr anchor="t" rtlCol="false" tIns="0" lIns="0" bIns="0" rIns="0">
            <a:spAutoFit/>
          </a:bodyPr>
          <a:lstStyle/>
          <a:p>
            <a:pPr algn="l" marL="0" indent="0" lvl="0">
              <a:lnSpc>
                <a:spcPts val="4220"/>
              </a:lnSpc>
              <a:spcBef>
                <a:spcPct val="0"/>
              </a:spcBef>
            </a:pPr>
            <a:r>
              <a:rPr lang="en-US" b="true" sz="3126" spc="96">
                <a:solidFill>
                  <a:srgbClr val="2B2B2B"/>
                </a:solidFill>
                <a:latin typeface="Poppins Bold"/>
                <a:ea typeface="Poppins Bold"/>
                <a:cs typeface="Poppins Bold"/>
                <a:sym typeface="Poppins Bold"/>
              </a:rPr>
              <a:t>• “Pus</a:t>
            </a:r>
            <a:r>
              <a:rPr lang="en-US" b="true" sz="3126" spc="96" u="none">
                <a:solidFill>
                  <a:srgbClr val="2B2B2B"/>
                </a:solidFill>
                <a:latin typeface="Poppins Bold"/>
                <a:ea typeface="Poppins Bold"/>
                <a:cs typeface="Poppins Bold"/>
                <a:sym typeface="Poppins Bold"/>
              </a:rPr>
              <a:t>h button 0” is for register A </a:t>
            </a:r>
          </a:p>
          <a:p>
            <a:pPr algn="l" marL="0" indent="0" lvl="0">
              <a:lnSpc>
                <a:spcPts val="4220"/>
              </a:lnSpc>
              <a:spcBef>
                <a:spcPct val="0"/>
              </a:spcBef>
            </a:pPr>
            <a:r>
              <a:rPr lang="en-US" b="true" sz="3126" spc="96" u="none">
                <a:solidFill>
                  <a:srgbClr val="2B2B2B"/>
                </a:solidFill>
                <a:latin typeface="Poppins Bold"/>
                <a:ea typeface="Poppins Bold"/>
                <a:cs typeface="Poppins Bold"/>
                <a:sym typeface="Poppins Bold"/>
              </a:rPr>
              <a:t>• “Push button 1” is for register B </a:t>
            </a:r>
          </a:p>
          <a:p>
            <a:pPr algn="l" marL="0" indent="0" lvl="0">
              <a:lnSpc>
                <a:spcPts val="4220"/>
              </a:lnSpc>
              <a:spcBef>
                <a:spcPct val="0"/>
              </a:spcBef>
            </a:pPr>
            <a:r>
              <a:rPr lang="en-US" b="true" sz="3126" spc="96" u="none">
                <a:solidFill>
                  <a:srgbClr val="2B2B2B"/>
                </a:solidFill>
                <a:latin typeface="Poppins Bold"/>
                <a:ea typeface="Poppins Bold"/>
                <a:cs typeface="Poppins Bold"/>
                <a:sym typeface="Poppins Bold"/>
              </a:rPr>
              <a:t>• “Push button 2” is for register C </a:t>
            </a:r>
          </a:p>
          <a:p>
            <a:pPr algn="l" marL="0" indent="0" lvl="0">
              <a:lnSpc>
                <a:spcPts val="3410"/>
              </a:lnSpc>
              <a:spcBef>
                <a:spcPct val="0"/>
              </a:spcBef>
            </a:pPr>
            <a:r>
              <a:rPr lang="en-US" b="true" sz="2526" spc="78" u="none">
                <a:solidFill>
                  <a:srgbClr val="2B2B2B"/>
                </a:solidFill>
                <a:latin typeface="Poppins Bold"/>
                <a:ea typeface="Poppins Bold"/>
                <a:cs typeface="Poppins Bold"/>
                <a:sym typeface="Poppins Bold"/>
              </a:rPr>
              <a:t>• "MODE" register form SW2, SW1, SW0 controls the         function of ALU   </a:t>
            </a:r>
          </a:p>
        </p:txBody>
      </p:sp>
      <p:sp>
        <p:nvSpPr>
          <p:cNvPr name="AutoShape 16" id="16"/>
          <p:cNvSpPr/>
          <p:nvPr/>
        </p:nvSpPr>
        <p:spPr>
          <a:xfrm>
            <a:off x="16860065" y="2718135"/>
            <a:ext cx="1045264" cy="0"/>
          </a:xfrm>
          <a:prstGeom prst="line">
            <a:avLst/>
          </a:prstGeom>
          <a:ln cap="flat" w="57150">
            <a:solidFill>
              <a:srgbClr val="000000"/>
            </a:solidFill>
            <a:prstDash val="solid"/>
            <a:headEnd type="none" len="sm" w="sm"/>
            <a:tailEnd type="arrow" len="sm" w="med"/>
          </a:ln>
        </p:spPr>
      </p:sp>
      <p:sp>
        <p:nvSpPr>
          <p:cNvPr name="AutoShape 17" id="17"/>
          <p:cNvSpPr/>
          <p:nvPr/>
        </p:nvSpPr>
        <p:spPr>
          <a:xfrm>
            <a:off x="17109619" y="2500577"/>
            <a:ext cx="299363" cy="435116"/>
          </a:xfrm>
          <a:prstGeom prst="line">
            <a:avLst/>
          </a:prstGeom>
          <a:ln cap="flat" w="47625">
            <a:solidFill>
              <a:srgbClr val="000000"/>
            </a:solidFill>
            <a:prstDash val="solid"/>
            <a:headEnd type="none" len="sm" w="sm"/>
            <a:tailEnd type="none" len="sm" w="sm"/>
          </a:ln>
        </p:spPr>
      </p:sp>
      <p:sp>
        <p:nvSpPr>
          <p:cNvPr name="TextBox 18" id="18"/>
          <p:cNvSpPr txBox="true"/>
          <p:nvPr/>
        </p:nvSpPr>
        <p:spPr>
          <a:xfrm rot="0">
            <a:off x="16123068" y="2849968"/>
            <a:ext cx="2144136" cy="987558"/>
          </a:xfrm>
          <a:prstGeom prst="rect">
            <a:avLst/>
          </a:prstGeom>
        </p:spPr>
        <p:txBody>
          <a:bodyPr anchor="t" rtlCol="false" tIns="0" lIns="0" bIns="0" rIns="0">
            <a:spAutoFit/>
          </a:bodyPr>
          <a:lstStyle/>
          <a:p>
            <a:pPr algn="ctr">
              <a:lnSpc>
                <a:spcPts val="3842"/>
              </a:lnSpc>
            </a:pPr>
            <a:r>
              <a:rPr lang="en-US" sz="2744" b="true">
                <a:solidFill>
                  <a:srgbClr val="000000"/>
                </a:solidFill>
                <a:latin typeface="Poppins Bold"/>
                <a:ea typeface="Poppins Bold"/>
                <a:cs typeface="Poppins Bold"/>
                <a:sym typeface="Poppins Bold"/>
              </a:rPr>
              <a:t>Letter[3:0]</a:t>
            </a:r>
          </a:p>
          <a:p>
            <a:pPr algn="ctr">
              <a:lnSpc>
                <a:spcPts val="3842"/>
              </a:lnSpc>
              <a:spcBef>
                <a:spcPct val="0"/>
              </a:spcBef>
            </a:pP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488981" y="0"/>
            <a:ext cx="5565113" cy="672181"/>
            <a:chOff x="0" y="0"/>
            <a:chExt cx="1465709" cy="177035"/>
          </a:xfrm>
        </p:grpSpPr>
        <p:sp>
          <p:nvSpPr>
            <p:cNvPr name="Freeform 3" id="3"/>
            <p:cNvSpPr/>
            <p:nvPr/>
          </p:nvSpPr>
          <p:spPr>
            <a:xfrm flipH="false" flipV="false" rot="0">
              <a:off x="0" y="0"/>
              <a:ext cx="1465709" cy="177035"/>
            </a:xfrm>
            <a:custGeom>
              <a:avLst/>
              <a:gdLst/>
              <a:ahLst/>
              <a:cxnLst/>
              <a:rect r="r" b="b" t="t" l="l"/>
              <a:pathLst>
                <a:path h="177035" w="1465709">
                  <a:moveTo>
                    <a:pt x="70949" y="0"/>
                  </a:moveTo>
                  <a:lnTo>
                    <a:pt x="1394760" y="0"/>
                  </a:lnTo>
                  <a:cubicBezTo>
                    <a:pt x="1433944" y="0"/>
                    <a:pt x="1465709" y="31765"/>
                    <a:pt x="1465709" y="70949"/>
                  </a:cubicBezTo>
                  <a:lnTo>
                    <a:pt x="1465709" y="106086"/>
                  </a:lnTo>
                  <a:cubicBezTo>
                    <a:pt x="1465709" y="145270"/>
                    <a:pt x="1433944" y="177035"/>
                    <a:pt x="1394760" y="177035"/>
                  </a:cubicBezTo>
                  <a:lnTo>
                    <a:pt x="70949" y="177035"/>
                  </a:lnTo>
                  <a:cubicBezTo>
                    <a:pt x="31765" y="177035"/>
                    <a:pt x="0" y="145270"/>
                    <a:pt x="0" y="106086"/>
                  </a:cubicBezTo>
                  <a:lnTo>
                    <a:pt x="0" y="70949"/>
                  </a:lnTo>
                  <a:cubicBezTo>
                    <a:pt x="0" y="31765"/>
                    <a:pt x="31765" y="0"/>
                    <a:pt x="70949" y="0"/>
                  </a:cubicBezTo>
                  <a:close/>
                </a:path>
              </a:pathLst>
            </a:custGeom>
            <a:solidFill>
              <a:srgbClr val="8D0000"/>
            </a:solidFill>
          </p:spPr>
        </p:sp>
        <p:sp>
          <p:nvSpPr>
            <p:cNvPr name="TextBox 4" id="4"/>
            <p:cNvSpPr txBox="true"/>
            <p:nvPr/>
          </p:nvSpPr>
          <p:spPr>
            <a:xfrm>
              <a:off x="0" y="-333375"/>
              <a:ext cx="1465709" cy="510410"/>
            </a:xfrm>
            <a:prstGeom prst="rect">
              <a:avLst/>
            </a:prstGeom>
          </p:spPr>
          <p:txBody>
            <a:bodyPr anchor="ctr" rtlCol="false" tIns="50800" lIns="50800" bIns="50800" rIns="50800"/>
            <a:lstStyle/>
            <a:p>
              <a:pPr algn="ctr">
                <a:lnSpc>
                  <a:spcPts val="6249"/>
                </a:lnSpc>
              </a:pPr>
            </a:p>
          </p:txBody>
        </p:sp>
      </p:grpSp>
      <p:sp>
        <p:nvSpPr>
          <p:cNvPr name="Freeform 5" id="5"/>
          <p:cNvSpPr/>
          <p:nvPr/>
        </p:nvSpPr>
        <p:spPr>
          <a:xfrm flipH="false" flipV="false" rot="0">
            <a:off x="12546960" y="672181"/>
            <a:ext cx="5474579" cy="3589804"/>
          </a:xfrm>
          <a:custGeom>
            <a:avLst/>
            <a:gdLst/>
            <a:ahLst/>
            <a:cxnLst/>
            <a:rect r="r" b="b" t="t" l="l"/>
            <a:pathLst>
              <a:path h="3589804" w="5474579">
                <a:moveTo>
                  <a:pt x="0" y="0"/>
                </a:moveTo>
                <a:lnTo>
                  <a:pt x="5474580" y="0"/>
                </a:lnTo>
                <a:lnTo>
                  <a:pt x="5474580" y="3589803"/>
                </a:lnTo>
                <a:lnTo>
                  <a:pt x="0" y="3589803"/>
                </a:lnTo>
                <a:lnTo>
                  <a:pt x="0" y="0"/>
                </a:lnTo>
                <a:close/>
              </a:path>
            </a:pathLst>
          </a:custGeom>
          <a:blipFill>
            <a:blip r:embed="rId2"/>
            <a:stretch>
              <a:fillRect l="0" t="0" r="-109288" b="-20088"/>
            </a:stretch>
          </a:blipFill>
        </p:spPr>
      </p:sp>
      <p:sp>
        <p:nvSpPr>
          <p:cNvPr name="Freeform 6" id="6"/>
          <p:cNvSpPr/>
          <p:nvPr/>
        </p:nvSpPr>
        <p:spPr>
          <a:xfrm flipH="false" flipV="false" rot="0">
            <a:off x="0" y="937373"/>
            <a:ext cx="7588463" cy="9317412"/>
          </a:xfrm>
          <a:custGeom>
            <a:avLst/>
            <a:gdLst/>
            <a:ahLst/>
            <a:cxnLst/>
            <a:rect r="r" b="b" t="t" l="l"/>
            <a:pathLst>
              <a:path h="9317412" w="7588463">
                <a:moveTo>
                  <a:pt x="0" y="0"/>
                </a:moveTo>
                <a:lnTo>
                  <a:pt x="7588463" y="0"/>
                </a:lnTo>
                <a:lnTo>
                  <a:pt x="7588463" y="9317412"/>
                </a:lnTo>
                <a:lnTo>
                  <a:pt x="0" y="9317412"/>
                </a:lnTo>
                <a:lnTo>
                  <a:pt x="0" y="0"/>
                </a:lnTo>
                <a:close/>
              </a:path>
            </a:pathLst>
          </a:custGeom>
          <a:blipFill>
            <a:blip r:embed="rId3"/>
            <a:stretch>
              <a:fillRect l="-10338" t="-15373" r="-9328" b="-65110"/>
            </a:stretch>
          </a:blipFill>
        </p:spPr>
      </p:sp>
      <p:sp>
        <p:nvSpPr>
          <p:cNvPr name="Freeform 7" id="7"/>
          <p:cNvSpPr/>
          <p:nvPr/>
        </p:nvSpPr>
        <p:spPr>
          <a:xfrm flipH="false" flipV="false" rot="0">
            <a:off x="6423523" y="1223142"/>
            <a:ext cx="6067420" cy="4372937"/>
          </a:xfrm>
          <a:custGeom>
            <a:avLst/>
            <a:gdLst/>
            <a:ahLst/>
            <a:cxnLst/>
            <a:rect r="r" b="b" t="t" l="l"/>
            <a:pathLst>
              <a:path h="4372937" w="6067420">
                <a:moveTo>
                  <a:pt x="0" y="0"/>
                </a:moveTo>
                <a:lnTo>
                  <a:pt x="6067419" y="0"/>
                </a:lnTo>
                <a:lnTo>
                  <a:pt x="6067419" y="4372937"/>
                </a:lnTo>
                <a:lnTo>
                  <a:pt x="0" y="4372937"/>
                </a:lnTo>
                <a:lnTo>
                  <a:pt x="0" y="0"/>
                </a:lnTo>
                <a:close/>
              </a:path>
            </a:pathLst>
          </a:custGeom>
          <a:blipFill>
            <a:blip r:embed="rId4"/>
            <a:stretch>
              <a:fillRect l="-10802" t="-202603" r="-12192" b="-13424"/>
            </a:stretch>
          </a:blipFill>
        </p:spPr>
      </p:sp>
      <p:sp>
        <p:nvSpPr>
          <p:cNvPr name="Freeform 8" id="8"/>
          <p:cNvSpPr/>
          <p:nvPr/>
        </p:nvSpPr>
        <p:spPr>
          <a:xfrm flipH="false" flipV="false" rot="0">
            <a:off x="6608874" y="5366497"/>
            <a:ext cx="11764137" cy="2739341"/>
          </a:xfrm>
          <a:custGeom>
            <a:avLst/>
            <a:gdLst/>
            <a:ahLst/>
            <a:cxnLst/>
            <a:rect r="r" b="b" t="t" l="l"/>
            <a:pathLst>
              <a:path h="2739341" w="11764137">
                <a:moveTo>
                  <a:pt x="0" y="0"/>
                </a:moveTo>
                <a:lnTo>
                  <a:pt x="11764137" y="0"/>
                </a:lnTo>
                <a:lnTo>
                  <a:pt x="11764137" y="2739341"/>
                </a:lnTo>
                <a:lnTo>
                  <a:pt x="0" y="2739341"/>
                </a:lnTo>
                <a:lnTo>
                  <a:pt x="0" y="0"/>
                </a:lnTo>
                <a:close/>
              </a:path>
            </a:pathLst>
          </a:custGeom>
          <a:blipFill>
            <a:blip r:embed="rId5"/>
            <a:stretch>
              <a:fillRect l="0" t="0" r="-8700" b="-146828"/>
            </a:stretch>
          </a:blipFill>
        </p:spPr>
      </p:sp>
      <p:sp>
        <p:nvSpPr>
          <p:cNvPr name="Freeform 9" id="9"/>
          <p:cNvSpPr/>
          <p:nvPr/>
        </p:nvSpPr>
        <p:spPr>
          <a:xfrm flipH="false" flipV="false" rot="0">
            <a:off x="6608874" y="8105838"/>
            <a:ext cx="11596393" cy="2335699"/>
          </a:xfrm>
          <a:custGeom>
            <a:avLst/>
            <a:gdLst/>
            <a:ahLst/>
            <a:cxnLst/>
            <a:rect r="r" b="b" t="t" l="l"/>
            <a:pathLst>
              <a:path h="2335699" w="11596393">
                <a:moveTo>
                  <a:pt x="0" y="0"/>
                </a:moveTo>
                <a:lnTo>
                  <a:pt x="11596393" y="0"/>
                </a:lnTo>
                <a:lnTo>
                  <a:pt x="11596393" y="2335698"/>
                </a:lnTo>
                <a:lnTo>
                  <a:pt x="0" y="2335698"/>
                </a:lnTo>
                <a:lnTo>
                  <a:pt x="0" y="0"/>
                </a:lnTo>
                <a:close/>
              </a:path>
            </a:pathLst>
          </a:custGeom>
          <a:blipFill>
            <a:blip r:embed="rId6"/>
            <a:stretch>
              <a:fillRect l="0" t="-3142" r="0" b="-3142"/>
            </a:stretch>
          </a:blipFill>
        </p:spPr>
      </p:sp>
      <p:sp>
        <p:nvSpPr>
          <p:cNvPr name="TextBox 10" id="10"/>
          <p:cNvSpPr txBox="true"/>
          <p:nvPr/>
        </p:nvSpPr>
        <p:spPr>
          <a:xfrm rot="0">
            <a:off x="3351367" y="57150"/>
            <a:ext cx="10870411" cy="1109955"/>
          </a:xfrm>
          <a:prstGeom prst="rect">
            <a:avLst/>
          </a:prstGeom>
        </p:spPr>
        <p:txBody>
          <a:bodyPr anchor="t" rtlCol="false" tIns="0" lIns="0" bIns="0" rIns="0">
            <a:spAutoFit/>
          </a:bodyPr>
          <a:lstStyle/>
          <a:p>
            <a:pPr algn="ctr">
              <a:lnSpc>
                <a:spcPts val="7700"/>
              </a:lnSpc>
            </a:pPr>
            <a:r>
              <a:rPr lang="en-US" b="true" sz="7700">
                <a:solidFill>
                  <a:srgbClr val="8D0000"/>
                </a:solidFill>
                <a:latin typeface="Poppins Bold"/>
                <a:ea typeface="Poppins Bold"/>
                <a:cs typeface="Poppins Bold"/>
                <a:sym typeface="Poppins Bold"/>
              </a:rPr>
              <a:t>ALU BLOCK </a:t>
            </a:r>
          </a:p>
        </p:txBody>
      </p:sp>
      <p:sp>
        <p:nvSpPr>
          <p:cNvPr name="AutoShape 11" id="11"/>
          <p:cNvSpPr/>
          <p:nvPr/>
        </p:nvSpPr>
        <p:spPr>
          <a:xfrm>
            <a:off x="4124022" y="951661"/>
            <a:ext cx="8918179" cy="19050"/>
          </a:xfrm>
          <a:prstGeom prst="line">
            <a:avLst/>
          </a:prstGeom>
          <a:ln cap="flat" w="28575">
            <a:solidFill>
              <a:srgbClr val="000000"/>
            </a:solidFill>
            <a:prstDash val="solid"/>
            <a:headEnd type="none" len="sm" w="sm"/>
            <a:tailEnd type="none" len="sm" w="sm"/>
          </a:ln>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074158" y="1095375"/>
            <a:ext cx="8069842" cy="1042680"/>
          </a:xfrm>
          <a:prstGeom prst="rect">
            <a:avLst/>
          </a:prstGeom>
        </p:spPr>
        <p:txBody>
          <a:bodyPr anchor="t" rtlCol="false" tIns="0" lIns="0" bIns="0" rIns="0">
            <a:spAutoFit/>
          </a:bodyPr>
          <a:lstStyle/>
          <a:p>
            <a:pPr algn="l">
              <a:lnSpc>
                <a:spcPts val="7300"/>
              </a:lnSpc>
            </a:pPr>
            <a:r>
              <a:rPr lang="en-US" sz="7300" b="true">
                <a:solidFill>
                  <a:srgbClr val="8D0000"/>
                </a:solidFill>
                <a:latin typeface="Poppins Bold"/>
                <a:ea typeface="Poppins Bold"/>
                <a:cs typeface="Poppins Bold"/>
                <a:sym typeface="Poppins Bold"/>
              </a:rPr>
              <a:t>BINARY TO BCD </a:t>
            </a:r>
          </a:p>
        </p:txBody>
      </p:sp>
      <p:grpSp>
        <p:nvGrpSpPr>
          <p:cNvPr name="Group 3" id="3"/>
          <p:cNvGrpSpPr/>
          <p:nvPr/>
        </p:nvGrpSpPr>
        <p:grpSpPr>
          <a:xfrm rot="-3503507">
            <a:off x="8097196" y="-1761402"/>
            <a:ext cx="5068421" cy="1556974"/>
            <a:chOff x="0" y="0"/>
            <a:chExt cx="1334893" cy="410067"/>
          </a:xfrm>
        </p:grpSpPr>
        <p:sp>
          <p:nvSpPr>
            <p:cNvPr name="Freeform 4" id="4"/>
            <p:cNvSpPr/>
            <p:nvPr/>
          </p:nvSpPr>
          <p:spPr>
            <a:xfrm flipH="false" flipV="false" rot="0">
              <a:off x="0" y="0"/>
              <a:ext cx="1334893" cy="410067"/>
            </a:xfrm>
            <a:custGeom>
              <a:avLst/>
              <a:gdLst/>
              <a:ahLst/>
              <a:cxnLst/>
              <a:rect r="r" b="b" t="t" l="l"/>
              <a:pathLst>
                <a:path h="410067" w="1334893">
                  <a:moveTo>
                    <a:pt x="77902" y="0"/>
                  </a:moveTo>
                  <a:lnTo>
                    <a:pt x="1256991" y="0"/>
                  </a:lnTo>
                  <a:cubicBezTo>
                    <a:pt x="1277652" y="0"/>
                    <a:pt x="1297467" y="8207"/>
                    <a:pt x="1312076" y="22817"/>
                  </a:cubicBezTo>
                  <a:cubicBezTo>
                    <a:pt x="1326685" y="37426"/>
                    <a:pt x="1334893" y="57241"/>
                    <a:pt x="1334893" y="77902"/>
                  </a:cubicBezTo>
                  <a:lnTo>
                    <a:pt x="1334893" y="332166"/>
                  </a:lnTo>
                  <a:cubicBezTo>
                    <a:pt x="1334893" y="352826"/>
                    <a:pt x="1326685" y="372641"/>
                    <a:pt x="1312076" y="387250"/>
                  </a:cubicBezTo>
                  <a:cubicBezTo>
                    <a:pt x="1297467" y="401860"/>
                    <a:pt x="1277652" y="410067"/>
                    <a:pt x="1256991" y="410067"/>
                  </a:cubicBezTo>
                  <a:lnTo>
                    <a:pt x="77902" y="410067"/>
                  </a:lnTo>
                  <a:cubicBezTo>
                    <a:pt x="57241" y="410067"/>
                    <a:pt x="37426" y="401860"/>
                    <a:pt x="22817" y="387250"/>
                  </a:cubicBezTo>
                  <a:cubicBezTo>
                    <a:pt x="8207" y="372641"/>
                    <a:pt x="0" y="352826"/>
                    <a:pt x="0" y="332166"/>
                  </a:cubicBezTo>
                  <a:lnTo>
                    <a:pt x="0" y="77902"/>
                  </a:lnTo>
                  <a:cubicBezTo>
                    <a:pt x="0" y="57241"/>
                    <a:pt x="8207" y="37426"/>
                    <a:pt x="22817" y="22817"/>
                  </a:cubicBezTo>
                  <a:cubicBezTo>
                    <a:pt x="37426" y="8207"/>
                    <a:pt x="57241" y="0"/>
                    <a:pt x="77902" y="0"/>
                  </a:cubicBezTo>
                  <a:close/>
                </a:path>
              </a:pathLst>
            </a:custGeom>
            <a:solidFill>
              <a:srgbClr val="FFE9E9"/>
            </a:solidFill>
          </p:spPr>
        </p:sp>
        <p:sp>
          <p:nvSpPr>
            <p:cNvPr name="TextBox 5" id="5"/>
            <p:cNvSpPr txBox="true"/>
            <p:nvPr/>
          </p:nvSpPr>
          <p:spPr>
            <a:xfrm>
              <a:off x="0" y="-333375"/>
              <a:ext cx="1334893" cy="743442"/>
            </a:xfrm>
            <a:prstGeom prst="rect">
              <a:avLst/>
            </a:prstGeom>
          </p:spPr>
          <p:txBody>
            <a:bodyPr anchor="ctr" rtlCol="false" tIns="50800" lIns="50800" bIns="50800" rIns="50800"/>
            <a:lstStyle/>
            <a:p>
              <a:pPr algn="ctr">
                <a:lnSpc>
                  <a:spcPts val="6249"/>
                </a:lnSpc>
              </a:pPr>
            </a:p>
          </p:txBody>
        </p:sp>
      </p:grpSp>
      <p:sp>
        <p:nvSpPr>
          <p:cNvPr name="AutoShape 6" id="6"/>
          <p:cNvSpPr/>
          <p:nvPr/>
        </p:nvSpPr>
        <p:spPr>
          <a:xfrm>
            <a:off x="-2263054" y="2266609"/>
            <a:ext cx="10602143" cy="0"/>
          </a:xfrm>
          <a:prstGeom prst="line">
            <a:avLst/>
          </a:prstGeom>
          <a:ln cap="flat" w="28575">
            <a:solidFill>
              <a:srgbClr val="000000"/>
            </a:solidFill>
            <a:prstDash val="solid"/>
            <a:headEnd type="none" len="sm" w="sm"/>
            <a:tailEnd type="none" len="sm" w="sm"/>
          </a:ln>
        </p:spPr>
      </p:sp>
      <p:sp>
        <p:nvSpPr>
          <p:cNvPr name="TextBox 7" id="7"/>
          <p:cNvSpPr txBox="true"/>
          <p:nvPr/>
        </p:nvSpPr>
        <p:spPr>
          <a:xfrm rot="0">
            <a:off x="608539" y="2280897"/>
            <a:ext cx="8885754" cy="1449705"/>
          </a:xfrm>
          <a:prstGeom prst="rect">
            <a:avLst/>
          </a:prstGeom>
        </p:spPr>
        <p:txBody>
          <a:bodyPr anchor="t" rtlCol="false" tIns="0" lIns="0" bIns="0" rIns="0">
            <a:spAutoFit/>
          </a:bodyPr>
          <a:lstStyle/>
          <a:p>
            <a:pPr algn="l">
              <a:lnSpc>
                <a:spcPts val="3840"/>
              </a:lnSpc>
            </a:pPr>
            <a:r>
              <a:rPr lang="en-US" sz="2400" b="true">
                <a:solidFill>
                  <a:srgbClr val="2E2E2E"/>
                </a:solidFill>
                <a:latin typeface="Poppins Bold"/>
                <a:ea typeface="Poppins Bold"/>
                <a:cs typeface="Poppins Bold"/>
                <a:sym typeface="Poppins Bold"/>
              </a:rPr>
              <a:t>BCD is often employed when decimal numbers need to be represented directly in hardware, as each 4-bit BCD digit maps directly to a decimal digit.</a:t>
            </a:r>
          </a:p>
        </p:txBody>
      </p:sp>
      <p:sp>
        <p:nvSpPr>
          <p:cNvPr name="Freeform 8" id="8"/>
          <p:cNvSpPr/>
          <p:nvPr/>
        </p:nvSpPr>
        <p:spPr>
          <a:xfrm flipH="false" flipV="false" rot="0">
            <a:off x="0" y="3987777"/>
            <a:ext cx="6804902" cy="4751346"/>
          </a:xfrm>
          <a:custGeom>
            <a:avLst/>
            <a:gdLst/>
            <a:ahLst/>
            <a:cxnLst/>
            <a:rect r="r" b="b" t="t" l="l"/>
            <a:pathLst>
              <a:path h="4751346" w="6804902">
                <a:moveTo>
                  <a:pt x="0" y="0"/>
                </a:moveTo>
                <a:lnTo>
                  <a:pt x="6804902" y="0"/>
                </a:lnTo>
                <a:lnTo>
                  <a:pt x="6804902" y="4751345"/>
                </a:lnTo>
                <a:lnTo>
                  <a:pt x="0" y="4751345"/>
                </a:lnTo>
                <a:lnTo>
                  <a:pt x="0" y="0"/>
                </a:lnTo>
                <a:close/>
              </a:path>
            </a:pathLst>
          </a:custGeom>
          <a:blipFill>
            <a:blip r:embed="rId2"/>
            <a:stretch>
              <a:fillRect l="-8474" t="-14032" r="-8667" b="-11585"/>
            </a:stretch>
          </a:blipFill>
        </p:spPr>
      </p:sp>
      <p:sp>
        <p:nvSpPr>
          <p:cNvPr name="Freeform 9" id="9"/>
          <p:cNvSpPr/>
          <p:nvPr/>
        </p:nvSpPr>
        <p:spPr>
          <a:xfrm flipH="false" flipV="false" rot="0">
            <a:off x="5471577" y="5652479"/>
            <a:ext cx="6976846" cy="4424342"/>
          </a:xfrm>
          <a:custGeom>
            <a:avLst/>
            <a:gdLst/>
            <a:ahLst/>
            <a:cxnLst/>
            <a:rect r="r" b="b" t="t" l="l"/>
            <a:pathLst>
              <a:path h="4424342" w="6976846">
                <a:moveTo>
                  <a:pt x="0" y="0"/>
                </a:moveTo>
                <a:lnTo>
                  <a:pt x="6976846" y="0"/>
                </a:lnTo>
                <a:lnTo>
                  <a:pt x="6976846" y="4424342"/>
                </a:lnTo>
                <a:lnTo>
                  <a:pt x="0" y="4424342"/>
                </a:lnTo>
                <a:lnTo>
                  <a:pt x="0" y="0"/>
                </a:lnTo>
                <a:close/>
              </a:path>
            </a:pathLst>
          </a:custGeom>
          <a:blipFill>
            <a:blip r:embed="rId3"/>
            <a:stretch>
              <a:fillRect l="0" t="0" r="0" b="0"/>
            </a:stretch>
          </a:blipFill>
        </p:spPr>
      </p:sp>
      <p:sp>
        <p:nvSpPr>
          <p:cNvPr name="Freeform 10" id="10"/>
          <p:cNvSpPr/>
          <p:nvPr/>
        </p:nvSpPr>
        <p:spPr>
          <a:xfrm flipH="false" flipV="false" rot="0">
            <a:off x="6720333" y="3512074"/>
            <a:ext cx="2937026" cy="2140405"/>
          </a:xfrm>
          <a:custGeom>
            <a:avLst/>
            <a:gdLst/>
            <a:ahLst/>
            <a:cxnLst/>
            <a:rect r="r" b="b" t="t" l="l"/>
            <a:pathLst>
              <a:path h="2140405" w="2937026">
                <a:moveTo>
                  <a:pt x="0" y="0"/>
                </a:moveTo>
                <a:lnTo>
                  <a:pt x="2937027" y="0"/>
                </a:lnTo>
                <a:lnTo>
                  <a:pt x="2937027" y="2140405"/>
                </a:lnTo>
                <a:lnTo>
                  <a:pt x="0" y="2140405"/>
                </a:lnTo>
                <a:lnTo>
                  <a:pt x="0" y="0"/>
                </a:lnTo>
                <a:close/>
              </a:path>
            </a:pathLst>
          </a:custGeom>
          <a:blipFill>
            <a:blip r:embed="rId4"/>
            <a:stretch>
              <a:fillRect l="-8528" t="0" r="0" b="0"/>
            </a:stretch>
          </a:blipFill>
        </p:spPr>
      </p:sp>
      <p:sp>
        <p:nvSpPr>
          <p:cNvPr name="Freeform 11" id="11"/>
          <p:cNvSpPr/>
          <p:nvPr/>
        </p:nvSpPr>
        <p:spPr>
          <a:xfrm flipH="false" flipV="false" rot="0">
            <a:off x="9494292" y="3279155"/>
            <a:ext cx="8854818" cy="6388448"/>
          </a:xfrm>
          <a:custGeom>
            <a:avLst/>
            <a:gdLst/>
            <a:ahLst/>
            <a:cxnLst/>
            <a:rect r="r" b="b" t="t" l="l"/>
            <a:pathLst>
              <a:path h="6388448" w="8854818">
                <a:moveTo>
                  <a:pt x="0" y="0"/>
                </a:moveTo>
                <a:lnTo>
                  <a:pt x="8854818" y="0"/>
                </a:lnTo>
                <a:lnTo>
                  <a:pt x="8854818" y="6388448"/>
                </a:lnTo>
                <a:lnTo>
                  <a:pt x="0" y="6388448"/>
                </a:lnTo>
                <a:lnTo>
                  <a:pt x="0" y="0"/>
                </a:lnTo>
                <a:close/>
              </a:path>
            </a:pathLst>
          </a:custGeom>
          <a:blipFill>
            <a:blip r:embed="rId5"/>
            <a:stretch>
              <a:fillRect l="0" t="-2843" r="0" b="-2843"/>
            </a:stretch>
          </a:blipFill>
        </p:spPr>
      </p:sp>
      <p:grpSp>
        <p:nvGrpSpPr>
          <p:cNvPr name="Group 12" id="12"/>
          <p:cNvGrpSpPr/>
          <p:nvPr/>
        </p:nvGrpSpPr>
        <p:grpSpPr>
          <a:xfrm rot="0">
            <a:off x="-2535572" y="0"/>
            <a:ext cx="5565113" cy="672181"/>
            <a:chOff x="0" y="0"/>
            <a:chExt cx="1465709" cy="177035"/>
          </a:xfrm>
        </p:grpSpPr>
        <p:sp>
          <p:nvSpPr>
            <p:cNvPr name="Freeform 13" id="13"/>
            <p:cNvSpPr/>
            <p:nvPr/>
          </p:nvSpPr>
          <p:spPr>
            <a:xfrm flipH="false" flipV="false" rot="0">
              <a:off x="0" y="0"/>
              <a:ext cx="1465709" cy="177035"/>
            </a:xfrm>
            <a:custGeom>
              <a:avLst/>
              <a:gdLst/>
              <a:ahLst/>
              <a:cxnLst/>
              <a:rect r="r" b="b" t="t" l="l"/>
              <a:pathLst>
                <a:path h="177035" w="1465709">
                  <a:moveTo>
                    <a:pt x="70949" y="0"/>
                  </a:moveTo>
                  <a:lnTo>
                    <a:pt x="1394760" y="0"/>
                  </a:lnTo>
                  <a:cubicBezTo>
                    <a:pt x="1433944" y="0"/>
                    <a:pt x="1465709" y="31765"/>
                    <a:pt x="1465709" y="70949"/>
                  </a:cubicBezTo>
                  <a:lnTo>
                    <a:pt x="1465709" y="106086"/>
                  </a:lnTo>
                  <a:cubicBezTo>
                    <a:pt x="1465709" y="145270"/>
                    <a:pt x="1433944" y="177035"/>
                    <a:pt x="1394760" y="177035"/>
                  </a:cubicBezTo>
                  <a:lnTo>
                    <a:pt x="70949" y="177035"/>
                  </a:lnTo>
                  <a:cubicBezTo>
                    <a:pt x="31765" y="177035"/>
                    <a:pt x="0" y="145270"/>
                    <a:pt x="0" y="106086"/>
                  </a:cubicBezTo>
                  <a:lnTo>
                    <a:pt x="0" y="70949"/>
                  </a:lnTo>
                  <a:cubicBezTo>
                    <a:pt x="0" y="31765"/>
                    <a:pt x="31765" y="0"/>
                    <a:pt x="70949" y="0"/>
                  </a:cubicBezTo>
                  <a:close/>
                </a:path>
              </a:pathLst>
            </a:custGeom>
            <a:solidFill>
              <a:srgbClr val="8D0000"/>
            </a:solidFill>
          </p:spPr>
        </p:sp>
        <p:sp>
          <p:nvSpPr>
            <p:cNvPr name="TextBox 14" id="14"/>
            <p:cNvSpPr txBox="true"/>
            <p:nvPr/>
          </p:nvSpPr>
          <p:spPr>
            <a:xfrm>
              <a:off x="0" y="-333375"/>
              <a:ext cx="1465709" cy="510410"/>
            </a:xfrm>
            <a:prstGeom prst="rect">
              <a:avLst/>
            </a:prstGeom>
          </p:spPr>
          <p:txBody>
            <a:bodyPr anchor="ctr" rtlCol="false" tIns="50800" lIns="50800" bIns="50800" rIns="50800"/>
            <a:lstStyle/>
            <a:p>
              <a:pPr algn="ctr">
                <a:lnSpc>
                  <a:spcPts val="6249"/>
                </a:lnSpc>
              </a:pPr>
            </a:p>
          </p:txBody>
        </p:sp>
      </p:grpSp>
      <p:grpSp>
        <p:nvGrpSpPr>
          <p:cNvPr name="Group 15" id="15"/>
          <p:cNvGrpSpPr/>
          <p:nvPr/>
        </p:nvGrpSpPr>
        <p:grpSpPr>
          <a:xfrm rot="0">
            <a:off x="14361897" y="9614819"/>
            <a:ext cx="5565113" cy="672181"/>
            <a:chOff x="0" y="0"/>
            <a:chExt cx="1465709" cy="177035"/>
          </a:xfrm>
        </p:grpSpPr>
        <p:sp>
          <p:nvSpPr>
            <p:cNvPr name="Freeform 16" id="16"/>
            <p:cNvSpPr/>
            <p:nvPr/>
          </p:nvSpPr>
          <p:spPr>
            <a:xfrm flipH="false" flipV="false" rot="0">
              <a:off x="0" y="0"/>
              <a:ext cx="1465709" cy="177035"/>
            </a:xfrm>
            <a:custGeom>
              <a:avLst/>
              <a:gdLst/>
              <a:ahLst/>
              <a:cxnLst/>
              <a:rect r="r" b="b" t="t" l="l"/>
              <a:pathLst>
                <a:path h="177035" w="1465709">
                  <a:moveTo>
                    <a:pt x="70949" y="0"/>
                  </a:moveTo>
                  <a:lnTo>
                    <a:pt x="1394760" y="0"/>
                  </a:lnTo>
                  <a:cubicBezTo>
                    <a:pt x="1433944" y="0"/>
                    <a:pt x="1465709" y="31765"/>
                    <a:pt x="1465709" y="70949"/>
                  </a:cubicBezTo>
                  <a:lnTo>
                    <a:pt x="1465709" y="106086"/>
                  </a:lnTo>
                  <a:cubicBezTo>
                    <a:pt x="1465709" y="145270"/>
                    <a:pt x="1433944" y="177035"/>
                    <a:pt x="1394760" y="177035"/>
                  </a:cubicBezTo>
                  <a:lnTo>
                    <a:pt x="70949" y="177035"/>
                  </a:lnTo>
                  <a:cubicBezTo>
                    <a:pt x="31765" y="177035"/>
                    <a:pt x="0" y="145270"/>
                    <a:pt x="0" y="106086"/>
                  </a:cubicBezTo>
                  <a:lnTo>
                    <a:pt x="0" y="70949"/>
                  </a:lnTo>
                  <a:cubicBezTo>
                    <a:pt x="0" y="31765"/>
                    <a:pt x="31765" y="0"/>
                    <a:pt x="70949" y="0"/>
                  </a:cubicBezTo>
                  <a:close/>
                </a:path>
              </a:pathLst>
            </a:custGeom>
            <a:solidFill>
              <a:srgbClr val="8D0000"/>
            </a:solidFill>
          </p:spPr>
        </p:sp>
        <p:sp>
          <p:nvSpPr>
            <p:cNvPr name="TextBox 17" id="17"/>
            <p:cNvSpPr txBox="true"/>
            <p:nvPr/>
          </p:nvSpPr>
          <p:spPr>
            <a:xfrm>
              <a:off x="0" y="-333375"/>
              <a:ext cx="1465709" cy="510410"/>
            </a:xfrm>
            <a:prstGeom prst="rect">
              <a:avLst/>
            </a:prstGeom>
          </p:spPr>
          <p:txBody>
            <a:bodyPr anchor="ctr" rtlCol="false" tIns="50800" lIns="50800" bIns="50800" rIns="50800"/>
            <a:lstStyle/>
            <a:p>
              <a:pPr algn="ctr">
                <a:lnSpc>
                  <a:spcPts val="6249"/>
                </a:lnSpc>
              </a:pPr>
            </a:p>
          </p:txBody>
        </p:sp>
      </p:grpSp>
      <p:sp>
        <p:nvSpPr>
          <p:cNvPr name="Freeform 18" id="18"/>
          <p:cNvSpPr/>
          <p:nvPr/>
        </p:nvSpPr>
        <p:spPr>
          <a:xfrm flipH="false" flipV="false" rot="0">
            <a:off x="15349498" y="2615933"/>
            <a:ext cx="2938502" cy="485040"/>
          </a:xfrm>
          <a:custGeom>
            <a:avLst/>
            <a:gdLst/>
            <a:ahLst/>
            <a:cxnLst/>
            <a:rect r="r" b="b" t="t" l="l"/>
            <a:pathLst>
              <a:path h="485040" w="2938502">
                <a:moveTo>
                  <a:pt x="0" y="0"/>
                </a:moveTo>
                <a:lnTo>
                  <a:pt x="2938502" y="0"/>
                </a:lnTo>
                <a:lnTo>
                  <a:pt x="2938502" y="485040"/>
                </a:lnTo>
                <a:lnTo>
                  <a:pt x="0" y="485040"/>
                </a:lnTo>
                <a:lnTo>
                  <a:pt x="0" y="0"/>
                </a:lnTo>
                <a:close/>
              </a:path>
            </a:pathLst>
          </a:custGeom>
          <a:blipFill>
            <a:blip r:embed="rId6"/>
            <a:stretch>
              <a:fillRect l="-2501" t="-74877" r="-12005" b="-96749"/>
            </a:stretch>
          </a:blipFill>
        </p:spPr>
      </p:sp>
      <p:sp>
        <p:nvSpPr>
          <p:cNvPr name="Freeform 19" id="19"/>
          <p:cNvSpPr/>
          <p:nvPr/>
        </p:nvSpPr>
        <p:spPr>
          <a:xfrm flipH="false" flipV="false" rot="0">
            <a:off x="9795924" y="2615933"/>
            <a:ext cx="4264342" cy="446967"/>
          </a:xfrm>
          <a:custGeom>
            <a:avLst/>
            <a:gdLst/>
            <a:ahLst/>
            <a:cxnLst/>
            <a:rect r="r" b="b" t="t" l="l"/>
            <a:pathLst>
              <a:path h="446967" w="4264342">
                <a:moveTo>
                  <a:pt x="0" y="0"/>
                </a:moveTo>
                <a:lnTo>
                  <a:pt x="4264341" y="0"/>
                </a:lnTo>
                <a:lnTo>
                  <a:pt x="4264341" y="446966"/>
                </a:lnTo>
                <a:lnTo>
                  <a:pt x="0" y="446966"/>
                </a:lnTo>
                <a:lnTo>
                  <a:pt x="0" y="0"/>
                </a:lnTo>
                <a:close/>
              </a:path>
            </a:pathLst>
          </a:custGeom>
          <a:blipFill>
            <a:blip r:embed="rId7"/>
            <a:stretch>
              <a:fillRect l="0" t="-6923" r="0" b="-18959"/>
            </a:stretch>
          </a:blipFill>
        </p:spPr>
      </p:sp>
      <p:sp>
        <p:nvSpPr>
          <p:cNvPr name="AutoShape 20" id="20"/>
          <p:cNvSpPr/>
          <p:nvPr/>
        </p:nvSpPr>
        <p:spPr>
          <a:xfrm flipH="true">
            <a:off x="14060265" y="2713941"/>
            <a:ext cx="1289232" cy="125475"/>
          </a:xfrm>
          <a:prstGeom prst="line">
            <a:avLst/>
          </a:prstGeom>
          <a:ln cap="flat" w="38100">
            <a:solidFill>
              <a:srgbClr val="000000"/>
            </a:solidFill>
            <a:prstDash val="solid"/>
            <a:headEnd type="none" len="sm" w="sm"/>
            <a:tailEnd type="arrow" len="sm" w="med"/>
          </a:ln>
        </p:spPr>
      </p:sp>
      <p:sp>
        <p:nvSpPr>
          <p:cNvPr name="TextBox 21" id="21"/>
          <p:cNvSpPr txBox="true"/>
          <p:nvPr/>
        </p:nvSpPr>
        <p:spPr>
          <a:xfrm rot="0">
            <a:off x="15978533" y="1798387"/>
            <a:ext cx="1680432" cy="636571"/>
          </a:xfrm>
          <a:prstGeom prst="rect">
            <a:avLst/>
          </a:prstGeom>
        </p:spPr>
        <p:txBody>
          <a:bodyPr anchor="t" rtlCol="false" tIns="0" lIns="0" bIns="0" rIns="0">
            <a:spAutoFit/>
          </a:bodyPr>
          <a:lstStyle/>
          <a:p>
            <a:pPr algn="ctr">
              <a:lnSpc>
                <a:spcPts val="5261"/>
              </a:lnSpc>
            </a:pPr>
            <a:r>
              <a:rPr lang="en-US" b="true" sz="3758">
                <a:solidFill>
                  <a:srgbClr val="000000"/>
                </a:solidFill>
                <a:latin typeface="Droid Arabic Naskh Bold"/>
                <a:ea typeface="Droid Arabic Naskh Bold"/>
                <a:cs typeface="Droid Arabic Naskh Bold"/>
                <a:sym typeface="Droid Arabic Naskh Bold"/>
              </a:rPr>
              <a:t>Binary </a:t>
            </a:r>
          </a:p>
        </p:txBody>
      </p:sp>
      <p:sp>
        <p:nvSpPr>
          <p:cNvPr name="TextBox 22" id="22"/>
          <p:cNvSpPr txBox="true"/>
          <p:nvPr/>
        </p:nvSpPr>
        <p:spPr>
          <a:xfrm rot="0">
            <a:off x="11643295" y="1908637"/>
            <a:ext cx="805128" cy="526320"/>
          </a:xfrm>
          <a:prstGeom prst="rect">
            <a:avLst/>
          </a:prstGeom>
        </p:spPr>
        <p:txBody>
          <a:bodyPr anchor="t" rtlCol="false" tIns="0" lIns="0" bIns="0" rIns="0">
            <a:spAutoFit/>
          </a:bodyPr>
          <a:lstStyle/>
          <a:p>
            <a:pPr algn="ctr">
              <a:lnSpc>
                <a:spcPts val="4331"/>
              </a:lnSpc>
            </a:pPr>
            <a:r>
              <a:rPr lang="en-US" b="true" sz="3093">
                <a:solidFill>
                  <a:srgbClr val="000000"/>
                </a:solidFill>
                <a:latin typeface="Droid Arabic Naskh Bold"/>
                <a:ea typeface="Droid Arabic Naskh Bold"/>
                <a:cs typeface="Droid Arabic Naskh Bold"/>
                <a:sym typeface="Droid Arabic Naskh Bold"/>
              </a:rPr>
              <a:t>BCD</a:t>
            </a:r>
          </a:p>
        </p:txBody>
      </p:sp>
      <p:sp>
        <p:nvSpPr>
          <p:cNvPr name="AutoShape 23" id="23"/>
          <p:cNvSpPr/>
          <p:nvPr/>
        </p:nvSpPr>
        <p:spPr>
          <a:xfrm>
            <a:off x="10637192" y="2266609"/>
            <a:ext cx="7021773" cy="105927"/>
          </a:xfrm>
          <a:prstGeom prst="line">
            <a:avLst/>
          </a:prstGeom>
          <a:ln cap="flat" w="38100">
            <a:solidFill>
              <a:srgbClr val="000000"/>
            </a:solidFill>
            <a:prstDash val="solid"/>
            <a:headEnd type="none" len="sm" w="sm"/>
            <a:tailEnd type="none" len="sm" w="sm"/>
          </a:ln>
        </p:spPr>
      </p:sp>
      <p:sp>
        <p:nvSpPr>
          <p:cNvPr name="AutoShape 24" id="24"/>
          <p:cNvSpPr/>
          <p:nvPr/>
        </p:nvSpPr>
        <p:spPr>
          <a:xfrm>
            <a:off x="10618142" y="2125815"/>
            <a:ext cx="7021773" cy="380947"/>
          </a:xfrm>
          <a:prstGeom prst="line">
            <a:avLst/>
          </a:prstGeom>
          <a:ln cap="flat" w="38100">
            <a:solidFill>
              <a:srgbClr val="000000"/>
            </a:solidFill>
            <a:prstDash val="solid"/>
            <a:headEnd type="none" len="sm" w="sm"/>
            <a:tailEnd type="none" len="sm" w="sm"/>
          </a:ln>
        </p:spPr>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389089" y="-530933"/>
            <a:ext cx="2420771" cy="2588333"/>
            <a:chOff x="0" y="0"/>
            <a:chExt cx="637569" cy="681701"/>
          </a:xfrm>
        </p:grpSpPr>
        <p:sp>
          <p:nvSpPr>
            <p:cNvPr name="Freeform 3" id="3"/>
            <p:cNvSpPr/>
            <p:nvPr/>
          </p:nvSpPr>
          <p:spPr>
            <a:xfrm flipH="false" flipV="false" rot="0">
              <a:off x="0" y="0"/>
              <a:ext cx="637569" cy="681701"/>
            </a:xfrm>
            <a:custGeom>
              <a:avLst/>
              <a:gdLst/>
              <a:ahLst/>
              <a:cxnLst/>
              <a:rect r="r" b="b" t="t" l="l"/>
              <a:pathLst>
                <a:path h="681701" w="637569">
                  <a:moveTo>
                    <a:pt x="163104" y="0"/>
                  </a:moveTo>
                  <a:lnTo>
                    <a:pt x="474465" y="0"/>
                  </a:lnTo>
                  <a:cubicBezTo>
                    <a:pt x="564545" y="0"/>
                    <a:pt x="637569" y="73024"/>
                    <a:pt x="637569" y="163104"/>
                  </a:cubicBezTo>
                  <a:lnTo>
                    <a:pt x="637569" y="518597"/>
                  </a:lnTo>
                  <a:cubicBezTo>
                    <a:pt x="637569" y="608677"/>
                    <a:pt x="564545" y="681701"/>
                    <a:pt x="474465" y="681701"/>
                  </a:cubicBezTo>
                  <a:lnTo>
                    <a:pt x="163104" y="681701"/>
                  </a:lnTo>
                  <a:cubicBezTo>
                    <a:pt x="73024" y="681701"/>
                    <a:pt x="0" y="608677"/>
                    <a:pt x="0" y="518597"/>
                  </a:cubicBezTo>
                  <a:lnTo>
                    <a:pt x="0" y="163104"/>
                  </a:lnTo>
                  <a:cubicBezTo>
                    <a:pt x="0" y="73024"/>
                    <a:pt x="73024" y="0"/>
                    <a:pt x="163104" y="0"/>
                  </a:cubicBezTo>
                  <a:close/>
                </a:path>
              </a:pathLst>
            </a:custGeom>
            <a:solidFill>
              <a:srgbClr val="8D0000"/>
            </a:solidFill>
          </p:spPr>
        </p:sp>
        <p:sp>
          <p:nvSpPr>
            <p:cNvPr name="TextBox 4" id="4"/>
            <p:cNvSpPr txBox="true"/>
            <p:nvPr/>
          </p:nvSpPr>
          <p:spPr>
            <a:xfrm>
              <a:off x="0" y="-333375"/>
              <a:ext cx="637569" cy="1015076"/>
            </a:xfrm>
            <a:prstGeom prst="rect">
              <a:avLst/>
            </a:prstGeom>
          </p:spPr>
          <p:txBody>
            <a:bodyPr anchor="ctr" rtlCol="false" tIns="50800" lIns="50800" bIns="50800" rIns="50800"/>
            <a:lstStyle/>
            <a:p>
              <a:pPr algn="ctr">
                <a:lnSpc>
                  <a:spcPts val="6249"/>
                </a:lnSpc>
              </a:pPr>
            </a:p>
          </p:txBody>
        </p:sp>
      </p:grpSp>
      <p:grpSp>
        <p:nvGrpSpPr>
          <p:cNvPr name="Group 5" id="5"/>
          <p:cNvGrpSpPr/>
          <p:nvPr/>
        </p:nvGrpSpPr>
        <p:grpSpPr>
          <a:xfrm rot="0">
            <a:off x="16096608" y="-530933"/>
            <a:ext cx="3135684" cy="2588333"/>
            <a:chOff x="0" y="0"/>
            <a:chExt cx="825859" cy="681701"/>
          </a:xfrm>
        </p:grpSpPr>
        <p:sp>
          <p:nvSpPr>
            <p:cNvPr name="Freeform 6" id="6"/>
            <p:cNvSpPr/>
            <p:nvPr/>
          </p:nvSpPr>
          <p:spPr>
            <a:xfrm flipH="false" flipV="false" rot="0">
              <a:off x="0" y="0"/>
              <a:ext cx="825859" cy="681701"/>
            </a:xfrm>
            <a:custGeom>
              <a:avLst/>
              <a:gdLst/>
              <a:ahLst/>
              <a:cxnLst/>
              <a:rect r="r" b="b" t="t" l="l"/>
              <a:pathLst>
                <a:path h="681701" w="825859">
                  <a:moveTo>
                    <a:pt x="125918" y="0"/>
                  </a:moveTo>
                  <a:lnTo>
                    <a:pt x="699941" y="0"/>
                  </a:lnTo>
                  <a:cubicBezTo>
                    <a:pt x="769484" y="0"/>
                    <a:pt x="825859" y="56375"/>
                    <a:pt x="825859" y="125918"/>
                  </a:cubicBezTo>
                  <a:lnTo>
                    <a:pt x="825859" y="555783"/>
                  </a:lnTo>
                  <a:cubicBezTo>
                    <a:pt x="825859" y="625326"/>
                    <a:pt x="769484" y="681701"/>
                    <a:pt x="699941" y="681701"/>
                  </a:cubicBezTo>
                  <a:lnTo>
                    <a:pt x="125918" y="681701"/>
                  </a:lnTo>
                  <a:cubicBezTo>
                    <a:pt x="56375" y="681701"/>
                    <a:pt x="0" y="625326"/>
                    <a:pt x="0" y="555783"/>
                  </a:cubicBezTo>
                  <a:lnTo>
                    <a:pt x="0" y="125918"/>
                  </a:lnTo>
                  <a:cubicBezTo>
                    <a:pt x="0" y="56375"/>
                    <a:pt x="56375" y="0"/>
                    <a:pt x="125918" y="0"/>
                  </a:cubicBezTo>
                  <a:close/>
                </a:path>
              </a:pathLst>
            </a:custGeom>
            <a:solidFill>
              <a:srgbClr val="8D0000"/>
            </a:solidFill>
          </p:spPr>
        </p:sp>
        <p:sp>
          <p:nvSpPr>
            <p:cNvPr name="TextBox 7" id="7"/>
            <p:cNvSpPr txBox="true"/>
            <p:nvPr/>
          </p:nvSpPr>
          <p:spPr>
            <a:xfrm>
              <a:off x="0" y="-333375"/>
              <a:ext cx="825859" cy="1015076"/>
            </a:xfrm>
            <a:prstGeom prst="rect">
              <a:avLst/>
            </a:prstGeom>
          </p:spPr>
          <p:txBody>
            <a:bodyPr anchor="ctr" rtlCol="false" tIns="50800" lIns="50800" bIns="50800" rIns="50800"/>
            <a:lstStyle/>
            <a:p>
              <a:pPr algn="ctr">
                <a:lnSpc>
                  <a:spcPts val="6249"/>
                </a:lnSpc>
              </a:pPr>
            </a:p>
          </p:txBody>
        </p:sp>
      </p:grpSp>
      <p:sp>
        <p:nvSpPr>
          <p:cNvPr name="AutoShape 8" id="8"/>
          <p:cNvSpPr/>
          <p:nvPr/>
        </p:nvSpPr>
        <p:spPr>
          <a:xfrm>
            <a:off x="4684910" y="2071687"/>
            <a:ext cx="8918179" cy="19050"/>
          </a:xfrm>
          <a:prstGeom prst="line">
            <a:avLst/>
          </a:prstGeom>
          <a:ln cap="flat" w="28575">
            <a:solidFill>
              <a:srgbClr val="000000"/>
            </a:solidFill>
            <a:prstDash val="solid"/>
            <a:headEnd type="none" len="sm" w="sm"/>
            <a:tailEnd type="none" len="sm" w="sm"/>
          </a:ln>
        </p:spPr>
      </p:sp>
      <p:pic>
        <p:nvPicPr>
          <p:cNvPr name="Picture 9" id="9">
            <a:hlinkClick action="ppaction://media"/>
          </p:cNvPr>
          <p:cNvPicPr>
            <a:picLocks noChangeAspect="true"/>
          </p:cNvPicPr>
          <p:nvPr>
            <a:videoFile r:link="rId3"/>
            <p:extLst>
              <p:ext uri="{DAA4B4D4-6D71-4841-9C94-3DE7FCFB9230}">
                <p14:media xmlns:p14="http://schemas.microsoft.com/office/powerpoint/2010/main" r:embed="rId4"/>
              </p:ext>
            </p:extLst>
          </p:nvPr>
        </p:nvPicPr>
        <p:blipFill>
          <a:blip r:embed="rId2"/>
          <a:srcRect l="0" t="0" r="0" b="0"/>
          <a:stretch>
            <a:fillRect/>
          </a:stretch>
        </p:blipFill>
        <p:spPr>
          <a:xfrm flipH="false" flipV="false" rot="0">
            <a:off x="1726620" y="6489965"/>
            <a:ext cx="7417380" cy="2768335"/>
          </a:xfrm>
          <a:prstGeom prst="rect">
            <a:avLst/>
          </a:prstGeom>
        </p:spPr>
      </p:pic>
      <p:sp>
        <p:nvSpPr>
          <p:cNvPr name="Freeform 10" id="10"/>
          <p:cNvSpPr/>
          <p:nvPr/>
        </p:nvSpPr>
        <p:spPr>
          <a:xfrm flipH="false" flipV="false" rot="0">
            <a:off x="12786052" y="2476609"/>
            <a:ext cx="6145662" cy="8908207"/>
          </a:xfrm>
          <a:custGeom>
            <a:avLst/>
            <a:gdLst/>
            <a:ahLst/>
            <a:cxnLst/>
            <a:rect r="r" b="b" t="t" l="l"/>
            <a:pathLst>
              <a:path h="8908207" w="6145662">
                <a:moveTo>
                  <a:pt x="0" y="0"/>
                </a:moveTo>
                <a:lnTo>
                  <a:pt x="6145662" y="0"/>
                </a:lnTo>
                <a:lnTo>
                  <a:pt x="6145662" y="8908207"/>
                </a:lnTo>
                <a:lnTo>
                  <a:pt x="0" y="8908207"/>
                </a:lnTo>
                <a:lnTo>
                  <a:pt x="0" y="0"/>
                </a:lnTo>
                <a:close/>
              </a:path>
            </a:pathLst>
          </a:custGeom>
          <a:blipFill>
            <a:blip r:embed="rId5"/>
            <a:stretch>
              <a:fillRect l="0" t="-49569" r="0" b="0"/>
            </a:stretch>
          </a:blipFill>
        </p:spPr>
      </p:sp>
      <p:sp>
        <p:nvSpPr>
          <p:cNvPr name="Freeform 11" id="11"/>
          <p:cNvSpPr/>
          <p:nvPr/>
        </p:nvSpPr>
        <p:spPr>
          <a:xfrm flipH="false" flipV="false" rot="0">
            <a:off x="8494613" y="2196496"/>
            <a:ext cx="6104102" cy="3921885"/>
          </a:xfrm>
          <a:custGeom>
            <a:avLst/>
            <a:gdLst/>
            <a:ahLst/>
            <a:cxnLst/>
            <a:rect r="r" b="b" t="t" l="l"/>
            <a:pathLst>
              <a:path h="3921885" w="6104102">
                <a:moveTo>
                  <a:pt x="0" y="0"/>
                </a:moveTo>
                <a:lnTo>
                  <a:pt x="6104102" y="0"/>
                </a:lnTo>
                <a:lnTo>
                  <a:pt x="6104102" y="3921885"/>
                </a:lnTo>
                <a:lnTo>
                  <a:pt x="0" y="3921885"/>
                </a:lnTo>
                <a:lnTo>
                  <a:pt x="0" y="0"/>
                </a:lnTo>
                <a:close/>
              </a:path>
            </a:pathLst>
          </a:custGeom>
          <a:blipFill>
            <a:blip r:embed="rId6"/>
            <a:stretch>
              <a:fillRect l="0" t="0" r="0" b="0"/>
            </a:stretch>
          </a:blipFill>
        </p:spPr>
      </p:sp>
      <p:sp>
        <p:nvSpPr>
          <p:cNvPr name="TextBox 12" id="12"/>
          <p:cNvSpPr txBox="true"/>
          <p:nvPr/>
        </p:nvSpPr>
        <p:spPr>
          <a:xfrm rot="0">
            <a:off x="2794824" y="261856"/>
            <a:ext cx="13010947" cy="1795544"/>
          </a:xfrm>
          <a:prstGeom prst="rect">
            <a:avLst/>
          </a:prstGeom>
        </p:spPr>
        <p:txBody>
          <a:bodyPr anchor="t" rtlCol="false" tIns="0" lIns="0" bIns="0" rIns="0">
            <a:spAutoFit/>
          </a:bodyPr>
          <a:lstStyle/>
          <a:p>
            <a:pPr algn="ctr">
              <a:lnSpc>
                <a:spcPts val="6665"/>
              </a:lnSpc>
            </a:pPr>
            <a:r>
              <a:rPr lang="en-US" b="true" sz="6665">
                <a:solidFill>
                  <a:srgbClr val="8D0000"/>
                </a:solidFill>
                <a:latin typeface="Poppins Bold"/>
                <a:ea typeface="Poppins Bold"/>
                <a:cs typeface="Poppins Bold"/>
                <a:sym typeface="Poppins Bold"/>
              </a:rPr>
              <a:t>IMPLEMENTATION OF </a:t>
            </a:r>
          </a:p>
          <a:p>
            <a:pPr algn="ctr">
              <a:lnSpc>
                <a:spcPts val="6665"/>
              </a:lnSpc>
            </a:pPr>
            <a:r>
              <a:rPr lang="en-US" b="true" sz="6665">
                <a:solidFill>
                  <a:srgbClr val="8D0000"/>
                </a:solidFill>
                <a:latin typeface="Poppins Bold"/>
                <a:ea typeface="Poppins Bold"/>
                <a:cs typeface="Poppins Bold"/>
                <a:sym typeface="Poppins Bold"/>
              </a:rPr>
              <a:t>7-SEGMENT DISPLAY ON FPGA</a:t>
            </a:r>
          </a:p>
        </p:txBody>
      </p:sp>
      <p:sp>
        <p:nvSpPr>
          <p:cNvPr name="TextBox 13" id="13"/>
          <p:cNvSpPr txBox="true"/>
          <p:nvPr/>
        </p:nvSpPr>
        <p:spPr>
          <a:xfrm rot="0">
            <a:off x="608539" y="2352784"/>
            <a:ext cx="7655892" cy="3765597"/>
          </a:xfrm>
          <a:prstGeom prst="rect">
            <a:avLst/>
          </a:prstGeom>
        </p:spPr>
        <p:txBody>
          <a:bodyPr anchor="t" rtlCol="false" tIns="0" lIns="0" bIns="0" rIns="0">
            <a:spAutoFit/>
          </a:bodyPr>
          <a:lstStyle/>
          <a:p>
            <a:pPr algn="l">
              <a:lnSpc>
                <a:spcPts val="4265"/>
              </a:lnSpc>
            </a:pPr>
            <a:r>
              <a:rPr lang="en-US" sz="2665" b="true">
                <a:solidFill>
                  <a:srgbClr val="2E2E2E"/>
                </a:solidFill>
                <a:latin typeface="Poppins Bold"/>
                <a:ea typeface="Poppins Bold"/>
                <a:cs typeface="Poppins Bold"/>
                <a:sym typeface="Poppins Bold"/>
              </a:rPr>
              <a:t>The  diagram shows out approach to implement it. At a particular instant only one of the four 7 segment displays will be active and so on. The frequency for updating will be so fast that we won’t be able to notice the switching and it will appear as if it’s glowing continuously.</a:t>
            </a:r>
          </a:p>
        </p:txBody>
      </p:sp>
      <p:sp>
        <p:nvSpPr>
          <p:cNvPr name="TextBox 14" id="14"/>
          <p:cNvSpPr txBox="true"/>
          <p:nvPr/>
        </p:nvSpPr>
        <p:spPr>
          <a:xfrm rot="0">
            <a:off x="7815928" y="2859508"/>
            <a:ext cx="897004" cy="252559"/>
          </a:xfrm>
          <a:prstGeom prst="rect">
            <a:avLst/>
          </a:prstGeom>
        </p:spPr>
        <p:txBody>
          <a:bodyPr anchor="t" rtlCol="false" tIns="0" lIns="0" bIns="0" rIns="0">
            <a:spAutoFit/>
          </a:bodyPr>
          <a:lstStyle/>
          <a:p>
            <a:pPr algn="ctr">
              <a:lnSpc>
                <a:spcPts val="1914"/>
              </a:lnSpc>
              <a:spcBef>
                <a:spcPct val="0"/>
              </a:spcBef>
            </a:pPr>
            <a:r>
              <a:rPr lang="en-US" b="true" sz="1367">
                <a:solidFill>
                  <a:srgbClr val="000000"/>
                </a:solidFill>
                <a:latin typeface="Poppins Bold"/>
                <a:ea typeface="Poppins Bold"/>
                <a:cs typeface="Poppins Bold"/>
                <a:sym typeface="Poppins Bold"/>
              </a:rPr>
              <a:t>slow _clk</a:t>
            </a:r>
          </a:p>
        </p:txBody>
      </p:sp>
      <p:sp>
        <p:nvSpPr>
          <p:cNvPr name="Freeform 15" id="15"/>
          <p:cNvSpPr/>
          <p:nvPr/>
        </p:nvSpPr>
        <p:spPr>
          <a:xfrm flipH="false" flipV="false" rot="0">
            <a:off x="14243814" y="4846448"/>
            <a:ext cx="304394" cy="753664"/>
          </a:xfrm>
          <a:custGeom>
            <a:avLst/>
            <a:gdLst/>
            <a:ahLst/>
            <a:cxnLst/>
            <a:rect r="r" b="b" t="t" l="l"/>
            <a:pathLst>
              <a:path h="753664" w="304394">
                <a:moveTo>
                  <a:pt x="0" y="0"/>
                </a:moveTo>
                <a:lnTo>
                  <a:pt x="304394" y="0"/>
                </a:lnTo>
                <a:lnTo>
                  <a:pt x="304394" y="753664"/>
                </a:lnTo>
                <a:lnTo>
                  <a:pt x="0" y="753664"/>
                </a:lnTo>
                <a:lnTo>
                  <a:pt x="0" y="0"/>
                </a:lnTo>
                <a:close/>
              </a:path>
            </a:pathLst>
          </a:custGeom>
          <a:blipFill>
            <a:blip r:embed="rId6"/>
            <a:stretch>
              <a:fillRect l="-657573" t="0" r="-168993" b="-140440"/>
            </a:stretch>
          </a:blipFill>
        </p:spPr>
      </p:sp>
    </p:spTree>
  </p:cSld>
  <p:clrMapOvr>
    <a:masterClrMapping/>
  </p:clrMapOvr>
  <p:timing>
    <p:tnLst>
      <p:par>
        <p:cTn dur="indefinite" restart="never" nodeType="tmRoot">
          <p:childTnLst>
            <p:video>
              <p:cMediaNode vol="0">
                <p:cTn fill="hold" display="false">
                  <p:stCondLst>
                    <p:cond delay="indefinite"/>
                  </p:stCondLst>
                </p:cTn>
                <p:tgtEl>
                  <p:spTgt spid="9"/>
                </p:tgtEl>
              </p:cMediaNode>
            </p:video>
          </p:childTnLst>
        </p:cTn>
      </p:par>
    </p:tnLst>
  </p:timing>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3581362" y="1052631"/>
            <a:ext cx="4706638" cy="4549750"/>
          </a:xfrm>
          <a:custGeom>
            <a:avLst/>
            <a:gdLst/>
            <a:ahLst/>
            <a:cxnLst/>
            <a:rect r="r" b="b" t="t" l="l"/>
            <a:pathLst>
              <a:path h="4549750" w="4706638">
                <a:moveTo>
                  <a:pt x="0" y="0"/>
                </a:moveTo>
                <a:lnTo>
                  <a:pt x="4706638" y="0"/>
                </a:lnTo>
                <a:lnTo>
                  <a:pt x="4706638" y="4549750"/>
                </a:lnTo>
                <a:lnTo>
                  <a:pt x="0" y="4549750"/>
                </a:lnTo>
                <a:lnTo>
                  <a:pt x="0" y="0"/>
                </a:lnTo>
                <a:close/>
              </a:path>
            </a:pathLst>
          </a:custGeom>
          <a:blipFill>
            <a:blip r:embed="rId2"/>
            <a:stretch>
              <a:fillRect l="0" t="0" r="0" b="0"/>
            </a:stretch>
          </a:blipFill>
        </p:spPr>
      </p:sp>
      <p:grpSp>
        <p:nvGrpSpPr>
          <p:cNvPr name="Group 3" id="3"/>
          <p:cNvGrpSpPr/>
          <p:nvPr/>
        </p:nvGrpSpPr>
        <p:grpSpPr>
          <a:xfrm rot="-3503507">
            <a:off x="15268930" y="-2201795"/>
            <a:ext cx="5068421" cy="2062210"/>
            <a:chOff x="0" y="0"/>
            <a:chExt cx="1334893" cy="543133"/>
          </a:xfrm>
        </p:grpSpPr>
        <p:sp>
          <p:nvSpPr>
            <p:cNvPr name="Freeform 4" id="4"/>
            <p:cNvSpPr/>
            <p:nvPr/>
          </p:nvSpPr>
          <p:spPr>
            <a:xfrm flipH="false" flipV="false" rot="0">
              <a:off x="0" y="0"/>
              <a:ext cx="1334893" cy="543133"/>
            </a:xfrm>
            <a:custGeom>
              <a:avLst/>
              <a:gdLst/>
              <a:ahLst/>
              <a:cxnLst/>
              <a:rect r="r" b="b" t="t" l="l"/>
              <a:pathLst>
                <a:path h="543133" w="1334893">
                  <a:moveTo>
                    <a:pt x="77902" y="0"/>
                  </a:moveTo>
                  <a:lnTo>
                    <a:pt x="1256991" y="0"/>
                  </a:lnTo>
                  <a:cubicBezTo>
                    <a:pt x="1277652" y="0"/>
                    <a:pt x="1297467" y="8207"/>
                    <a:pt x="1312076" y="22817"/>
                  </a:cubicBezTo>
                  <a:cubicBezTo>
                    <a:pt x="1326685" y="37426"/>
                    <a:pt x="1334893" y="57241"/>
                    <a:pt x="1334893" y="77902"/>
                  </a:cubicBezTo>
                  <a:lnTo>
                    <a:pt x="1334893" y="465232"/>
                  </a:lnTo>
                  <a:cubicBezTo>
                    <a:pt x="1334893" y="485893"/>
                    <a:pt x="1326685" y="505707"/>
                    <a:pt x="1312076" y="520317"/>
                  </a:cubicBezTo>
                  <a:cubicBezTo>
                    <a:pt x="1297467" y="534926"/>
                    <a:pt x="1277652" y="543133"/>
                    <a:pt x="1256991" y="543133"/>
                  </a:cubicBezTo>
                  <a:lnTo>
                    <a:pt x="77902" y="543133"/>
                  </a:lnTo>
                  <a:cubicBezTo>
                    <a:pt x="34878" y="543133"/>
                    <a:pt x="0" y="508256"/>
                    <a:pt x="0" y="465232"/>
                  </a:cubicBezTo>
                  <a:lnTo>
                    <a:pt x="0" y="77902"/>
                  </a:lnTo>
                  <a:cubicBezTo>
                    <a:pt x="0" y="57241"/>
                    <a:pt x="8207" y="37426"/>
                    <a:pt x="22817" y="22817"/>
                  </a:cubicBezTo>
                  <a:cubicBezTo>
                    <a:pt x="37426" y="8207"/>
                    <a:pt x="57241" y="0"/>
                    <a:pt x="77902" y="0"/>
                  </a:cubicBezTo>
                  <a:close/>
                </a:path>
              </a:pathLst>
            </a:custGeom>
            <a:solidFill>
              <a:srgbClr val="FFE9E9"/>
            </a:solidFill>
          </p:spPr>
        </p:sp>
        <p:sp>
          <p:nvSpPr>
            <p:cNvPr name="TextBox 5" id="5"/>
            <p:cNvSpPr txBox="true"/>
            <p:nvPr/>
          </p:nvSpPr>
          <p:spPr>
            <a:xfrm>
              <a:off x="0" y="-333375"/>
              <a:ext cx="1334893" cy="876508"/>
            </a:xfrm>
            <a:prstGeom prst="rect">
              <a:avLst/>
            </a:prstGeom>
          </p:spPr>
          <p:txBody>
            <a:bodyPr anchor="ctr" rtlCol="false" tIns="50800" lIns="50800" bIns="50800" rIns="50800"/>
            <a:lstStyle/>
            <a:p>
              <a:pPr algn="ctr">
                <a:lnSpc>
                  <a:spcPts val="6249"/>
                </a:lnSpc>
              </a:pPr>
            </a:p>
          </p:txBody>
        </p:sp>
      </p:grpSp>
      <p:grpSp>
        <p:nvGrpSpPr>
          <p:cNvPr name="Group 6" id="6"/>
          <p:cNvGrpSpPr/>
          <p:nvPr/>
        </p:nvGrpSpPr>
        <p:grpSpPr>
          <a:xfrm rot="-3503507">
            <a:off x="-3421803" y="10181535"/>
            <a:ext cx="5068421" cy="2062210"/>
            <a:chOff x="0" y="0"/>
            <a:chExt cx="1334893" cy="543133"/>
          </a:xfrm>
        </p:grpSpPr>
        <p:sp>
          <p:nvSpPr>
            <p:cNvPr name="Freeform 7" id="7"/>
            <p:cNvSpPr/>
            <p:nvPr/>
          </p:nvSpPr>
          <p:spPr>
            <a:xfrm flipH="false" flipV="false" rot="0">
              <a:off x="0" y="0"/>
              <a:ext cx="1334893" cy="543133"/>
            </a:xfrm>
            <a:custGeom>
              <a:avLst/>
              <a:gdLst/>
              <a:ahLst/>
              <a:cxnLst/>
              <a:rect r="r" b="b" t="t" l="l"/>
              <a:pathLst>
                <a:path h="543133" w="1334893">
                  <a:moveTo>
                    <a:pt x="77902" y="0"/>
                  </a:moveTo>
                  <a:lnTo>
                    <a:pt x="1256991" y="0"/>
                  </a:lnTo>
                  <a:cubicBezTo>
                    <a:pt x="1277652" y="0"/>
                    <a:pt x="1297467" y="8207"/>
                    <a:pt x="1312076" y="22817"/>
                  </a:cubicBezTo>
                  <a:cubicBezTo>
                    <a:pt x="1326685" y="37426"/>
                    <a:pt x="1334893" y="57241"/>
                    <a:pt x="1334893" y="77902"/>
                  </a:cubicBezTo>
                  <a:lnTo>
                    <a:pt x="1334893" y="465232"/>
                  </a:lnTo>
                  <a:cubicBezTo>
                    <a:pt x="1334893" y="485893"/>
                    <a:pt x="1326685" y="505707"/>
                    <a:pt x="1312076" y="520317"/>
                  </a:cubicBezTo>
                  <a:cubicBezTo>
                    <a:pt x="1297467" y="534926"/>
                    <a:pt x="1277652" y="543133"/>
                    <a:pt x="1256991" y="543133"/>
                  </a:cubicBezTo>
                  <a:lnTo>
                    <a:pt x="77902" y="543133"/>
                  </a:lnTo>
                  <a:cubicBezTo>
                    <a:pt x="34878" y="543133"/>
                    <a:pt x="0" y="508256"/>
                    <a:pt x="0" y="465232"/>
                  </a:cubicBezTo>
                  <a:lnTo>
                    <a:pt x="0" y="77902"/>
                  </a:lnTo>
                  <a:cubicBezTo>
                    <a:pt x="0" y="57241"/>
                    <a:pt x="8207" y="37426"/>
                    <a:pt x="22817" y="22817"/>
                  </a:cubicBezTo>
                  <a:cubicBezTo>
                    <a:pt x="37426" y="8207"/>
                    <a:pt x="57241" y="0"/>
                    <a:pt x="77902" y="0"/>
                  </a:cubicBezTo>
                  <a:close/>
                </a:path>
              </a:pathLst>
            </a:custGeom>
            <a:solidFill>
              <a:srgbClr val="FFE9E9"/>
            </a:solidFill>
          </p:spPr>
        </p:sp>
        <p:sp>
          <p:nvSpPr>
            <p:cNvPr name="TextBox 8" id="8"/>
            <p:cNvSpPr txBox="true"/>
            <p:nvPr/>
          </p:nvSpPr>
          <p:spPr>
            <a:xfrm>
              <a:off x="0" y="-333375"/>
              <a:ext cx="1334893" cy="876508"/>
            </a:xfrm>
            <a:prstGeom prst="rect">
              <a:avLst/>
            </a:prstGeom>
          </p:spPr>
          <p:txBody>
            <a:bodyPr anchor="ctr" rtlCol="false" tIns="50800" lIns="50800" bIns="50800" rIns="50800"/>
            <a:lstStyle/>
            <a:p>
              <a:pPr algn="ctr">
                <a:lnSpc>
                  <a:spcPts val="6249"/>
                </a:lnSpc>
              </a:pPr>
            </a:p>
          </p:txBody>
        </p:sp>
      </p:grpSp>
      <p:sp>
        <p:nvSpPr>
          <p:cNvPr name="Freeform 9" id="9"/>
          <p:cNvSpPr/>
          <p:nvPr/>
        </p:nvSpPr>
        <p:spPr>
          <a:xfrm flipH="false" flipV="false" rot="0">
            <a:off x="549497" y="1986096"/>
            <a:ext cx="7922089" cy="7065754"/>
          </a:xfrm>
          <a:custGeom>
            <a:avLst/>
            <a:gdLst/>
            <a:ahLst/>
            <a:cxnLst/>
            <a:rect r="r" b="b" t="t" l="l"/>
            <a:pathLst>
              <a:path h="7065754" w="7922089">
                <a:moveTo>
                  <a:pt x="0" y="0"/>
                </a:moveTo>
                <a:lnTo>
                  <a:pt x="7922089" y="0"/>
                </a:lnTo>
                <a:lnTo>
                  <a:pt x="7922089" y="7065754"/>
                </a:lnTo>
                <a:lnTo>
                  <a:pt x="0" y="7065754"/>
                </a:lnTo>
                <a:lnTo>
                  <a:pt x="0" y="0"/>
                </a:lnTo>
                <a:close/>
              </a:path>
            </a:pathLst>
          </a:custGeom>
          <a:blipFill>
            <a:blip r:embed="rId3"/>
            <a:stretch>
              <a:fillRect l="-8199" t="-8591" r="-9067" b="-9575"/>
            </a:stretch>
          </a:blipFill>
        </p:spPr>
      </p:sp>
      <p:sp>
        <p:nvSpPr>
          <p:cNvPr name="Freeform 10" id="10"/>
          <p:cNvSpPr/>
          <p:nvPr/>
        </p:nvSpPr>
        <p:spPr>
          <a:xfrm flipH="false" flipV="false" rot="0">
            <a:off x="8441009" y="6060203"/>
            <a:ext cx="10021215" cy="4226797"/>
          </a:xfrm>
          <a:custGeom>
            <a:avLst/>
            <a:gdLst/>
            <a:ahLst/>
            <a:cxnLst/>
            <a:rect r="r" b="b" t="t" l="l"/>
            <a:pathLst>
              <a:path h="4226797" w="10021215">
                <a:moveTo>
                  <a:pt x="0" y="0"/>
                </a:moveTo>
                <a:lnTo>
                  <a:pt x="10021215" y="0"/>
                </a:lnTo>
                <a:lnTo>
                  <a:pt x="10021215" y="4226797"/>
                </a:lnTo>
                <a:lnTo>
                  <a:pt x="0" y="4226797"/>
                </a:lnTo>
                <a:lnTo>
                  <a:pt x="0" y="0"/>
                </a:lnTo>
                <a:close/>
              </a:path>
            </a:pathLst>
          </a:custGeom>
          <a:blipFill>
            <a:blip r:embed="rId4"/>
            <a:stretch>
              <a:fillRect l="0" t="-327" r="-50524" b="-95061"/>
            </a:stretch>
          </a:blipFill>
        </p:spPr>
      </p:sp>
      <p:sp>
        <p:nvSpPr>
          <p:cNvPr name="Freeform 11" id="11"/>
          <p:cNvSpPr/>
          <p:nvPr/>
        </p:nvSpPr>
        <p:spPr>
          <a:xfrm flipH="false" flipV="false" rot="0">
            <a:off x="6131393" y="1028700"/>
            <a:ext cx="7320223" cy="3074494"/>
          </a:xfrm>
          <a:custGeom>
            <a:avLst/>
            <a:gdLst/>
            <a:ahLst/>
            <a:cxnLst/>
            <a:rect r="r" b="b" t="t" l="l"/>
            <a:pathLst>
              <a:path h="3074494" w="7320223">
                <a:moveTo>
                  <a:pt x="0" y="0"/>
                </a:moveTo>
                <a:lnTo>
                  <a:pt x="7320223" y="0"/>
                </a:lnTo>
                <a:lnTo>
                  <a:pt x="7320223" y="3074494"/>
                </a:lnTo>
                <a:lnTo>
                  <a:pt x="0" y="3074494"/>
                </a:lnTo>
                <a:lnTo>
                  <a:pt x="0" y="0"/>
                </a:lnTo>
                <a:close/>
              </a:path>
            </a:pathLst>
          </a:custGeom>
          <a:blipFill>
            <a:blip r:embed="rId5"/>
            <a:stretch>
              <a:fillRect l="0" t="0" r="0" b="0"/>
            </a:stretch>
          </a:blipFill>
        </p:spPr>
      </p:sp>
      <p:sp>
        <p:nvSpPr>
          <p:cNvPr name="AutoShape 12" id="12"/>
          <p:cNvSpPr/>
          <p:nvPr/>
        </p:nvSpPr>
        <p:spPr>
          <a:xfrm>
            <a:off x="-2335357" y="1052631"/>
            <a:ext cx="10602143" cy="0"/>
          </a:xfrm>
          <a:prstGeom prst="line">
            <a:avLst/>
          </a:prstGeom>
          <a:ln cap="flat" w="28575">
            <a:solidFill>
              <a:srgbClr val="000000"/>
            </a:solidFill>
            <a:prstDash val="solid"/>
            <a:headEnd type="none" len="sm" w="sm"/>
            <a:tailEnd type="none" len="sm" w="sm"/>
          </a:ln>
        </p:spPr>
      </p:sp>
      <p:sp>
        <p:nvSpPr>
          <p:cNvPr name="Freeform 13" id="13"/>
          <p:cNvSpPr/>
          <p:nvPr/>
        </p:nvSpPr>
        <p:spPr>
          <a:xfrm flipH="false" flipV="false" rot="0">
            <a:off x="11483408" y="2905533"/>
            <a:ext cx="2810028" cy="3063959"/>
          </a:xfrm>
          <a:custGeom>
            <a:avLst/>
            <a:gdLst/>
            <a:ahLst/>
            <a:cxnLst/>
            <a:rect r="r" b="b" t="t" l="l"/>
            <a:pathLst>
              <a:path h="3063959" w="2810028">
                <a:moveTo>
                  <a:pt x="0" y="0"/>
                </a:moveTo>
                <a:lnTo>
                  <a:pt x="2810027" y="0"/>
                </a:lnTo>
                <a:lnTo>
                  <a:pt x="2810027" y="3063959"/>
                </a:lnTo>
                <a:lnTo>
                  <a:pt x="0" y="3063959"/>
                </a:lnTo>
                <a:lnTo>
                  <a:pt x="0" y="0"/>
                </a:lnTo>
                <a:close/>
              </a:path>
            </a:pathLst>
          </a:custGeom>
          <a:blipFill>
            <a:blip r:embed="rId6"/>
            <a:stretch>
              <a:fillRect l="-2121" t="0" r="-4890" b="0"/>
            </a:stretch>
          </a:blipFill>
        </p:spPr>
      </p:sp>
      <p:sp>
        <p:nvSpPr>
          <p:cNvPr name="TextBox 14" id="14"/>
          <p:cNvSpPr txBox="true"/>
          <p:nvPr/>
        </p:nvSpPr>
        <p:spPr>
          <a:xfrm rot="0">
            <a:off x="-2335357" y="103547"/>
            <a:ext cx="13010947" cy="949084"/>
          </a:xfrm>
          <a:prstGeom prst="rect">
            <a:avLst/>
          </a:prstGeom>
        </p:spPr>
        <p:txBody>
          <a:bodyPr anchor="t" rtlCol="false" tIns="0" lIns="0" bIns="0" rIns="0">
            <a:spAutoFit/>
          </a:bodyPr>
          <a:lstStyle/>
          <a:p>
            <a:pPr algn="ctr">
              <a:lnSpc>
                <a:spcPts val="6665"/>
              </a:lnSpc>
            </a:pPr>
            <a:r>
              <a:rPr lang="en-US" b="true" sz="6665">
                <a:solidFill>
                  <a:srgbClr val="8D0000"/>
                </a:solidFill>
                <a:latin typeface="Poppins Bold"/>
                <a:ea typeface="Poppins Bold"/>
                <a:cs typeface="Poppins Bold"/>
                <a:sym typeface="Poppins Bold"/>
              </a:rPr>
              <a:t>ANODE SELECTOR</a:t>
            </a:r>
          </a:p>
        </p:txBody>
      </p:sp>
      <p:sp>
        <p:nvSpPr>
          <p:cNvPr name="Freeform 15" id="15"/>
          <p:cNvSpPr/>
          <p:nvPr/>
        </p:nvSpPr>
        <p:spPr>
          <a:xfrm flipH="false" flipV="false" rot="0">
            <a:off x="8091479" y="4218975"/>
            <a:ext cx="3114431" cy="1750517"/>
          </a:xfrm>
          <a:custGeom>
            <a:avLst/>
            <a:gdLst/>
            <a:ahLst/>
            <a:cxnLst/>
            <a:rect r="r" b="b" t="t" l="l"/>
            <a:pathLst>
              <a:path h="1750517" w="3114431">
                <a:moveTo>
                  <a:pt x="0" y="0"/>
                </a:moveTo>
                <a:lnTo>
                  <a:pt x="3114431" y="0"/>
                </a:lnTo>
                <a:lnTo>
                  <a:pt x="3114431" y="1750517"/>
                </a:lnTo>
                <a:lnTo>
                  <a:pt x="0" y="1750517"/>
                </a:lnTo>
                <a:lnTo>
                  <a:pt x="0" y="0"/>
                </a:lnTo>
                <a:close/>
              </a:path>
            </a:pathLst>
          </a:custGeom>
          <a:blipFill>
            <a:blip r:embed="rId7"/>
            <a:stretch>
              <a:fillRect l="0" t="-77" r="0" b="0"/>
            </a:stretch>
          </a:blipFill>
        </p:spPr>
      </p:sp>
      <p:sp>
        <p:nvSpPr>
          <p:cNvPr name="TextBox 16" id="16"/>
          <p:cNvSpPr txBox="true"/>
          <p:nvPr/>
        </p:nvSpPr>
        <p:spPr>
          <a:xfrm rot="0">
            <a:off x="12232786" y="2646300"/>
            <a:ext cx="1038306" cy="259233"/>
          </a:xfrm>
          <a:prstGeom prst="rect">
            <a:avLst/>
          </a:prstGeom>
        </p:spPr>
        <p:txBody>
          <a:bodyPr anchor="t" rtlCol="false" tIns="0" lIns="0" bIns="0" rIns="0">
            <a:spAutoFit/>
          </a:bodyPr>
          <a:lstStyle/>
          <a:p>
            <a:pPr algn="ctr">
              <a:lnSpc>
                <a:spcPts val="2059"/>
              </a:lnSpc>
              <a:spcBef>
                <a:spcPct val="0"/>
              </a:spcBef>
            </a:pPr>
            <a:r>
              <a:rPr lang="en-US" b="true" sz="1470">
                <a:solidFill>
                  <a:srgbClr val="2E2E2E"/>
                </a:solidFill>
                <a:latin typeface="Poppins Bold"/>
                <a:ea typeface="Poppins Bold"/>
                <a:cs typeface="Poppins Bold"/>
                <a:sym typeface="Poppins Bold"/>
              </a:rPr>
              <a:t>PNP TRANS</a:t>
            </a:r>
          </a:p>
        </p:txBody>
      </p:sp>
      <p:sp>
        <p:nvSpPr>
          <p:cNvPr name="AutoShape 17" id="17"/>
          <p:cNvSpPr/>
          <p:nvPr/>
        </p:nvSpPr>
        <p:spPr>
          <a:xfrm flipH="true">
            <a:off x="12507436" y="2905533"/>
            <a:ext cx="85373" cy="333121"/>
          </a:xfrm>
          <a:prstGeom prst="line">
            <a:avLst/>
          </a:prstGeom>
          <a:ln cap="flat" w="28575">
            <a:solidFill>
              <a:srgbClr val="000000"/>
            </a:solidFill>
            <a:prstDash val="solid"/>
            <a:headEnd type="none" len="sm" w="sm"/>
            <a:tailEnd type="arrow" len="sm" w="med"/>
          </a:ln>
        </p:spPr>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3503507">
            <a:off x="-2121500" y="8761459"/>
            <a:ext cx="5068421" cy="2062210"/>
            <a:chOff x="0" y="0"/>
            <a:chExt cx="1334893" cy="543133"/>
          </a:xfrm>
        </p:grpSpPr>
        <p:sp>
          <p:nvSpPr>
            <p:cNvPr name="Freeform 3" id="3"/>
            <p:cNvSpPr/>
            <p:nvPr/>
          </p:nvSpPr>
          <p:spPr>
            <a:xfrm flipH="false" flipV="false" rot="0">
              <a:off x="0" y="0"/>
              <a:ext cx="1334893" cy="543133"/>
            </a:xfrm>
            <a:custGeom>
              <a:avLst/>
              <a:gdLst/>
              <a:ahLst/>
              <a:cxnLst/>
              <a:rect r="r" b="b" t="t" l="l"/>
              <a:pathLst>
                <a:path h="543133" w="1334893">
                  <a:moveTo>
                    <a:pt x="77902" y="0"/>
                  </a:moveTo>
                  <a:lnTo>
                    <a:pt x="1256991" y="0"/>
                  </a:lnTo>
                  <a:cubicBezTo>
                    <a:pt x="1277652" y="0"/>
                    <a:pt x="1297467" y="8207"/>
                    <a:pt x="1312076" y="22817"/>
                  </a:cubicBezTo>
                  <a:cubicBezTo>
                    <a:pt x="1326685" y="37426"/>
                    <a:pt x="1334893" y="57241"/>
                    <a:pt x="1334893" y="77902"/>
                  </a:cubicBezTo>
                  <a:lnTo>
                    <a:pt x="1334893" y="465232"/>
                  </a:lnTo>
                  <a:cubicBezTo>
                    <a:pt x="1334893" y="485893"/>
                    <a:pt x="1326685" y="505707"/>
                    <a:pt x="1312076" y="520317"/>
                  </a:cubicBezTo>
                  <a:cubicBezTo>
                    <a:pt x="1297467" y="534926"/>
                    <a:pt x="1277652" y="543133"/>
                    <a:pt x="1256991" y="543133"/>
                  </a:cubicBezTo>
                  <a:lnTo>
                    <a:pt x="77902" y="543133"/>
                  </a:lnTo>
                  <a:cubicBezTo>
                    <a:pt x="34878" y="543133"/>
                    <a:pt x="0" y="508256"/>
                    <a:pt x="0" y="465232"/>
                  </a:cubicBezTo>
                  <a:lnTo>
                    <a:pt x="0" y="77902"/>
                  </a:lnTo>
                  <a:cubicBezTo>
                    <a:pt x="0" y="57241"/>
                    <a:pt x="8207" y="37426"/>
                    <a:pt x="22817" y="22817"/>
                  </a:cubicBezTo>
                  <a:cubicBezTo>
                    <a:pt x="37426" y="8207"/>
                    <a:pt x="57241" y="0"/>
                    <a:pt x="77902" y="0"/>
                  </a:cubicBezTo>
                  <a:close/>
                </a:path>
              </a:pathLst>
            </a:custGeom>
            <a:solidFill>
              <a:srgbClr val="FFE9E9"/>
            </a:solidFill>
          </p:spPr>
        </p:sp>
        <p:sp>
          <p:nvSpPr>
            <p:cNvPr name="TextBox 4" id="4"/>
            <p:cNvSpPr txBox="true"/>
            <p:nvPr/>
          </p:nvSpPr>
          <p:spPr>
            <a:xfrm>
              <a:off x="0" y="-333375"/>
              <a:ext cx="1334893" cy="876508"/>
            </a:xfrm>
            <a:prstGeom prst="rect">
              <a:avLst/>
            </a:prstGeom>
          </p:spPr>
          <p:txBody>
            <a:bodyPr anchor="ctr" rtlCol="false" tIns="50800" lIns="50800" bIns="50800" rIns="50800"/>
            <a:lstStyle/>
            <a:p>
              <a:pPr algn="ctr">
                <a:lnSpc>
                  <a:spcPts val="6249"/>
                </a:lnSpc>
              </a:pPr>
            </a:p>
          </p:txBody>
        </p:sp>
      </p:grpSp>
      <p:sp>
        <p:nvSpPr>
          <p:cNvPr name="AutoShape 5" id="5"/>
          <p:cNvSpPr/>
          <p:nvPr/>
        </p:nvSpPr>
        <p:spPr>
          <a:xfrm>
            <a:off x="-33438" y="1455735"/>
            <a:ext cx="8869383" cy="0"/>
          </a:xfrm>
          <a:prstGeom prst="line">
            <a:avLst/>
          </a:prstGeom>
          <a:ln cap="flat" w="47625">
            <a:solidFill>
              <a:srgbClr val="000000"/>
            </a:solidFill>
            <a:prstDash val="solid"/>
            <a:headEnd type="none" len="sm" w="sm"/>
            <a:tailEnd type="none" len="sm" w="sm"/>
          </a:ln>
        </p:spPr>
      </p:sp>
      <p:grpSp>
        <p:nvGrpSpPr>
          <p:cNvPr name="Group 6" id="6"/>
          <p:cNvGrpSpPr/>
          <p:nvPr/>
        </p:nvGrpSpPr>
        <p:grpSpPr>
          <a:xfrm rot="-3503507">
            <a:off x="14560717" y="-828333"/>
            <a:ext cx="5068421" cy="2062210"/>
            <a:chOff x="0" y="0"/>
            <a:chExt cx="1334893" cy="543133"/>
          </a:xfrm>
        </p:grpSpPr>
        <p:sp>
          <p:nvSpPr>
            <p:cNvPr name="Freeform 7" id="7"/>
            <p:cNvSpPr/>
            <p:nvPr/>
          </p:nvSpPr>
          <p:spPr>
            <a:xfrm flipH="false" flipV="false" rot="0">
              <a:off x="0" y="0"/>
              <a:ext cx="1334893" cy="543133"/>
            </a:xfrm>
            <a:custGeom>
              <a:avLst/>
              <a:gdLst/>
              <a:ahLst/>
              <a:cxnLst/>
              <a:rect r="r" b="b" t="t" l="l"/>
              <a:pathLst>
                <a:path h="543133" w="1334893">
                  <a:moveTo>
                    <a:pt x="77902" y="0"/>
                  </a:moveTo>
                  <a:lnTo>
                    <a:pt x="1256991" y="0"/>
                  </a:lnTo>
                  <a:cubicBezTo>
                    <a:pt x="1277652" y="0"/>
                    <a:pt x="1297467" y="8207"/>
                    <a:pt x="1312076" y="22817"/>
                  </a:cubicBezTo>
                  <a:cubicBezTo>
                    <a:pt x="1326685" y="37426"/>
                    <a:pt x="1334893" y="57241"/>
                    <a:pt x="1334893" y="77902"/>
                  </a:cubicBezTo>
                  <a:lnTo>
                    <a:pt x="1334893" y="465232"/>
                  </a:lnTo>
                  <a:cubicBezTo>
                    <a:pt x="1334893" y="485893"/>
                    <a:pt x="1326685" y="505707"/>
                    <a:pt x="1312076" y="520317"/>
                  </a:cubicBezTo>
                  <a:cubicBezTo>
                    <a:pt x="1297467" y="534926"/>
                    <a:pt x="1277652" y="543133"/>
                    <a:pt x="1256991" y="543133"/>
                  </a:cubicBezTo>
                  <a:lnTo>
                    <a:pt x="77902" y="543133"/>
                  </a:lnTo>
                  <a:cubicBezTo>
                    <a:pt x="34878" y="543133"/>
                    <a:pt x="0" y="508256"/>
                    <a:pt x="0" y="465232"/>
                  </a:cubicBezTo>
                  <a:lnTo>
                    <a:pt x="0" y="77902"/>
                  </a:lnTo>
                  <a:cubicBezTo>
                    <a:pt x="0" y="57241"/>
                    <a:pt x="8207" y="37426"/>
                    <a:pt x="22817" y="22817"/>
                  </a:cubicBezTo>
                  <a:cubicBezTo>
                    <a:pt x="37426" y="8207"/>
                    <a:pt x="57241" y="0"/>
                    <a:pt x="77902" y="0"/>
                  </a:cubicBezTo>
                  <a:close/>
                </a:path>
              </a:pathLst>
            </a:custGeom>
            <a:solidFill>
              <a:srgbClr val="FFE9E9"/>
            </a:solidFill>
          </p:spPr>
        </p:sp>
        <p:sp>
          <p:nvSpPr>
            <p:cNvPr name="TextBox 8" id="8"/>
            <p:cNvSpPr txBox="true"/>
            <p:nvPr/>
          </p:nvSpPr>
          <p:spPr>
            <a:xfrm>
              <a:off x="0" y="-333375"/>
              <a:ext cx="1334893" cy="876508"/>
            </a:xfrm>
            <a:prstGeom prst="rect">
              <a:avLst/>
            </a:prstGeom>
          </p:spPr>
          <p:txBody>
            <a:bodyPr anchor="ctr" rtlCol="false" tIns="50800" lIns="50800" bIns="50800" rIns="50800"/>
            <a:lstStyle/>
            <a:p>
              <a:pPr algn="ctr">
                <a:lnSpc>
                  <a:spcPts val="6249"/>
                </a:lnSpc>
              </a:pPr>
            </a:p>
          </p:txBody>
        </p:sp>
      </p:grpSp>
      <p:sp>
        <p:nvSpPr>
          <p:cNvPr name="Freeform 9" id="9"/>
          <p:cNvSpPr/>
          <p:nvPr/>
        </p:nvSpPr>
        <p:spPr>
          <a:xfrm flipH="false" flipV="false" rot="0">
            <a:off x="-33438" y="2051164"/>
            <a:ext cx="8558974" cy="4797653"/>
          </a:xfrm>
          <a:custGeom>
            <a:avLst/>
            <a:gdLst/>
            <a:ahLst/>
            <a:cxnLst/>
            <a:rect r="r" b="b" t="t" l="l"/>
            <a:pathLst>
              <a:path h="4797653" w="8558974">
                <a:moveTo>
                  <a:pt x="0" y="0"/>
                </a:moveTo>
                <a:lnTo>
                  <a:pt x="8558974" y="0"/>
                </a:lnTo>
                <a:lnTo>
                  <a:pt x="8558974" y="4797652"/>
                </a:lnTo>
                <a:lnTo>
                  <a:pt x="0" y="4797652"/>
                </a:lnTo>
                <a:lnTo>
                  <a:pt x="0" y="0"/>
                </a:lnTo>
                <a:close/>
              </a:path>
            </a:pathLst>
          </a:custGeom>
          <a:blipFill>
            <a:blip r:embed="rId2"/>
            <a:stretch>
              <a:fillRect l="-7492" t="-12556" r="-8772" b="-12151"/>
            </a:stretch>
          </a:blipFill>
        </p:spPr>
      </p:sp>
      <p:sp>
        <p:nvSpPr>
          <p:cNvPr name="Freeform 10" id="10"/>
          <p:cNvSpPr/>
          <p:nvPr/>
        </p:nvSpPr>
        <p:spPr>
          <a:xfrm flipH="false" flipV="false" rot="0">
            <a:off x="4973587" y="5848779"/>
            <a:ext cx="13314413" cy="4438221"/>
          </a:xfrm>
          <a:custGeom>
            <a:avLst/>
            <a:gdLst/>
            <a:ahLst/>
            <a:cxnLst/>
            <a:rect r="r" b="b" t="t" l="l"/>
            <a:pathLst>
              <a:path h="4438221" w="13314413">
                <a:moveTo>
                  <a:pt x="0" y="0"/>
                </a:moveTo>
                <a:lnTo>
                  <a:pt x="13314413" y="0"/>
                </a:lnTo>
                <a:lnTo>
                  <a:pt x="13314413" y="4438221"/>
                </a:lnTo>
                <a:lnTo>
                  <a:pt x="0" y="4438221"/>
                </a:lnTo>
                <a:lnTo>
                  <a:pt x="0" y="0"/>
                </a:lnTo>
                <a:close/>
              </a:path>
            </a:pathLst>
          </a:custGeom>
          <a:blipFill>
            <a:blip r:embed="rId3"/>
            <a:stretch>
              <a:fillRect l="0" t="-2532" r="-25546" b="-111676"/>
            </a:stretch>
          </a:blipFill>
        </p:spPr>
      </p:sp>
      <p:sp>
        <p:nvSpPr>
          <p:cNvPr name="Freeform 11" id="11"/>
          <p:cNvSpPr/>
          <p:nvPr/>
        </p:nvSpPr>
        <p:spPr>
          <a:xfrm flipH="false" flipV="false" rot="0">
            <a:off x="8751644" y="1953109"/>
            <a:ext cx="8455935" cy="3296077"/>
          </a:xfrm>
          <a:custGeom>
            <a:avLst/>
            <a:gdLst/>
            <a:ahLst/>
            <a:cxnLst/>
            <a:rect r="r" b="b" t="t" l="l"/>
            <a:pathLst>
              <a:path h="3296077" w="8455935">
                <a:moveTo>
                  <a:pt x="0" y="0"/>
                </a:moveTo>
                <a:lnTo>
                  <a:pt x="8455935" y="0"/>
                </a:lnTo>
                <a:lnTo>
                  <a:pt x="8455935" y="3296077"/>
                </a:lnTo>
                <a:lnTo>
                  <a:pt x="0" y="3296077"/>
                </a:lnTo>
                <a:lnTo>
                  <a:pt x="0" y="0"/>
                </a:lnTo>
                <a:close/>
              </a:path>
            </a:pathLst>
          </a:custGeom>
          <a:blipFill>
            <a:blip r:embed="rId4"/>
            <a:stretch>
              <a:fillRect l="0" t="-4374" r="0" b="0"/>
            </a:stretch>
          </a:blipFill>
        </p:spPr>
      </p:sp>
      <p:sp>
        <p:nvSpPr>
          <p:cNvPr name="TextBox 12" id="12"/>
          <p:cNvSpPr txBox="true"/>
          <p:nvPr/>
        </p:nvSpPr>
        <p:spPr>
          <a:xfrm rot="0">
            <a:off x="183490" y="458742"/>
            <a:ext cx="8692254" cy="996993"/>
          </a:xfrm>
          <a:prstGeom prst="rect">
            <a:avLst/>
          </a:prstGeom>
        </p:spPr>
        <p:txBody>
          <a:bodyPr anchor="t" rtlCol="false" tIns="0" lIns="0" bIns="0" rIns="0">
            <a:spAutoFit/>
          </a:bodyPr>
          <a:lstStyle/>
          <a:p>
            <a:pPr algn="l">
              <a:lnSpc>
                <a:spcPts val="7000"/>
              </a:lnSpc>
            </a:pPr>
            <a:r>
              <a:rPr lang="en-US" b="true" sz="7000" spc="588">
                <a:solidFill>
                  <a:srgbClr val="8D0000"/>
                </a:solidFill>
                <a:latin typeface="Poppins Bold"/>
                <a:ea typeface="Poppins Bold"/>
                <a:cs typeface="Poppins Bold"/>
                <a:sym typeface="Poppins Bold"/>
              </a:rPr>
              <a:t>MUX 4x1 Control</a:t>
            </a:r>
          </a:p>
        </p:txBody>
      </p:sp>
      <p:sp>
        <p:nvSpPr>
          <p:cNvPr name="TextBox 13" id="13"/>
          <p:cNvSpPr txBox="true"/>
          <p:nvPr/>
        </p:nvSpPr>
        <p:spPr>
          <a:xfrm rot="0">
            <a:off x="9669590" y="1355723"/>
            <a:ext cx="1374763" cy="521862"/>
          </a:xfrm>
          <a:prstGeom prst="rect">
            <a:avLst/>
          </a:prstGeom>
        </p:spPr>
        <p:txBody>
          <a:bodyPr anchor="t" rtlCol="false" tIns="0" lIns="0" bIns="0" rIns="0">
            <a:spAutoFit/>
          </a:bodyPr>
          <a:lstStyle/>
          <a:p>
            <a:pPr algn="ctr">
              <a:lnSpc>
                <a:spcPts val="4265"/>
              </a:lnSpc>
            </a:pPr>
            <a:r>
              <a:rPr lang="en-US" b="true" sz="2665">
                <a:solidFill>
                  <a:srgbClr val="2E2E2E"/>
                </a:solidFill>
                <a:latin typeface="Poppins Bold"/>
                <a:ea typeface="Poppins Bold"/>
                <a:cs typeface="Poppins Bold"/>
                <a:sym typeface="Poppins Bold"/>
              </a:rPr>
              <a:t>SEL</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6031428" y="1337187"/>
            <a:ext cx="3112572" cy="3171459"/>
          </a:xfrm>
          <a:custGeom>
            <a:avLst/>
            <a:gdLst/>
            <a:ahLst/>
            <a:cxnLst/>
            <a:rect r="r" b="b" t="t" l="l"/>
            <a:pathLst>
              <a:path h="3171459" w="3112572">
                <a:moveTo>
                  <a:pt x="0" y="0"/>
                </a:moveTo>
                <a:lnTo>
                  <a:pt x="3112572" y="0"/>
                </a:lnTo>
                <a:lnTo>
                  <a:pt x="3112572" y="3171459"/>
                </a:lnTo>
                <a:lnTo>
                  <a:pt x="0" y="3171459"/>
                </a:lnTo>
                <a:lnTo>
                  <a:pt x="0" y="0"/>
                </a:lnTo>
                <a:close/>
              </a:path>
            </a:pathLst>
          </a:custGeom>
          <a:blipFill>
            <a:blip r:embed="rId2"/>
            <a:stretch>
              <a:fillRect l="0" t="0" r="0" b="0"/>
            </a:stretch>
          </a:blipFill>
        </p:spPr>
      </p:sp>
      <p:sp>
        <p:nvSpPr>
          <p:cNvPr name="TextBox 3" id="3"/>
          <p:cNvSpPr txBox="true"/>
          <p:nvPr/>
        </p:nvSpPr>
        <p:spPr>
          <a:xfrm rot="0">
            <a:off x="163333" y="450555"/>
            <a:ext cx="8731289" cy="1109955"/>
          </a:xfrm>
          <a:prstGeom prst="rect">
            <a:avLst/>
          </a:prstGeom>
        </p:spPr>
        <p:txBody>
          <a:bodyPr anchor="t" rtlCol="false" tIns="0" lIns="0" bIns="0" rIns="0">
            <a:spAutoFit/>
          </a:bodyPr>
          <a:lstStyle/>
          <a:p>
            <a:pPr algn="l">
              <a:lnSpc>
                <a:spcPts val="7700"/>
              </a:lnSpc>
            </a:pPr>
            <a:r>
              <a:rPr lang="en-US" sz="7700" spc="646" b="true">
                <a:solidFill>
                  <a:srgbClr val="8D0000"/>
                </a:solidFill>
                <a:latin typeface="Poppins Bold"/>
                <a:ea typeface="Poppins Bold"/>
                <a:cs typeface="Poppins Bold"/>
                <a:sym typeface="Poppins Bold"/>
              </a:rPr>
              <a:t>7 seg decooder</a:t>
            </a:r>
          </a:p>
        </p:txBody>
      </p:sp>
      <p:sp>
        <p:nvSpPr>
          <p:cNvPr name="AutoShape 4" id="4"/>
          <p:cNvSpPr/>
          <p:nvPr/>
        </p:nvSpPr>
        <p:spPr>
          <a:xfrm>
            <a:off x="-1850498" y="1560510"/>
            <a:ext cx="10602143" cy="0"/>
          </a:xfrm>
          <a:prstGeom prst="line">
            <a:avLst/>
          </a:prstGeom>
          <a:ln cap="flat" w="28575">
            <a:solidFill>
              <a:srgbClr val="000000"/>
            </a:solidFill>
            <a:prstDash val="solid"/>
            <a:headEnd type="none" len="sm" w="sm"/>
            <a:tailEnd type="none" len="sm" w="sm"/>
          </a:ln>
        </p:spPr>
      </p:sp>
      <p:sp>
        <p:nvSpPr>
          <p:cNvPr name="Freeform 5" id="5"/>
          <p:cNvSpPr/>
          <p:nvPr/>
        </p:nvSpPr>
        <p:spPr>
          <a:xfrm flipH="false" flipV="false" rot="0">
            <a:off x="9144000" y="1028700"/>
            <a:ext cx="8411090" cy="4426244"/>
          </a:xfrm>
          <a:custGeom>
            <a:avLst/>
            <a:gdLst/>
            <a:ahLst/>
            <a:cxnLst/>
            <a:rect r="r" b="b" t="t" l="l"/>
            <a:pathLst>
              <a:path h="4426244" w="8411090">
                <a:moveTo>
                  <a:pt x="0" y="0"/>
                </a:moveTo>
                <a:lnTo>
                  <a:pt x="8411090" y="0"/>
                </a:lnTo>
                <a:lnTo>
                  <a:pt x="8411090" y="4426244"/>
                </a:lnTo>
                <a:lnTo>
                  <a:pt x="0" y="4426244"/>
                </a:lnTo>
                <a:lnTo>
                  <a:pt x="0" y="0"/>
                </a:lnTo>
                <a:close/>
              </a:path>
            </a:pathLst>
          </a:custGeom>
          <a:blipFill>
            <a:blip r:embed="rId3"/>
            <a:stretch>
              <a:fillRect l="0" t="0" r="0" b="0"/>
            </a:stretch>
          </a:blipFill>
        </p:spPr>
      </p:sp>
      <p:grpSp>
        <p:nvGrpSpPr>
          <p:cNvPr name="Group 6" id="6"/>
          <p:cNvGrpSpPr/>
          <p:nvPr/>
        </p:nvGrpSpPr>
        <p:grpSpPr>
          <a:xfrm rot="-3503507">
            <a:off x="14181747" y="-2371725"/>
            <a:ext cx="5068421" cy="2072323"/>
            <a:chOff x="0" y="0"/>
            <a:chExt cx="1334893" cy="545797"/>
          </a:xfrm>
        </p:grpSpPr>
        <p:sp>
          <p:nvSpPr>
            <p:cNvPr name="Freeform 7" id="7"/>
            <p:cNvSpPr/>
            <p:nvPr/>
          </p:nvSpPr>
          <p:spPr>
            <a:xfrm flipH="false" flipV="false" rot="0">
              <a:off x="0" y="0"/>
              <a:ext cx="1334893" cy="545797"/>
            </a:xfrm>
            <a:custGeom>
              <a:avLst/>
              <a:gdLst/>
              <a:ahLst/>
              <a:cxnLst/>
              <a:rect r="r" b="b" t="t" l="l"/>
              <a:pathLst>
                <a:path h="545797" w="1334893">
                  <a:moveTo>
                    <a:pt x="77902" y="0"/>
                  </a:moveTo>
                  <a:lnTo>
                    <a:pt x="1256991" y="0"/>
                  </a:lnTo>
                  <a:cubicBezTo>
                    <a:pt x="1277652" y="0"/>
                    <a:pt x="1297467" y="8207"/>
                    <a:pt x="1312076" y="22817"/>
                  </a:cubicBezTo>
                  <a:cubicBezTo>
                    <a:pt x="1326685" y="37426"/>
                    <a:pt x="1334893" y="57241"/>
                    <a:pt x="1334893" y="77902"/>
                  </a:cubicBezTo>
                  <a:lnTo>
                    <a:pt x="1334893" y="467896"/>
                  </a:lnTo>
                  <a:cubicBezTo>
                    <a:pt x="1334893" y="488556"/>
                    <a:pt x="1326685" y="508371"/>
                    <a:pt x="1312076" y="522980"/>
                  </a:cubicBezTo>
                  <a:cubicBezTo>
                    <a:pt x="1297467" y="537590"/>
                    <a:pt x="1277652" y="545797"/>
                    <a:pt x="1256991" y="545797"/>
                  </a:cubicBezTo>
                  <a:lnTo>
                    <a:pt x="77902" y="545797"/>
                  </a:lnTo>
                  <a:cubicBezTo>
                    <a:pt x="57241" y="545797"/>
                    <a:pt x="37426" y="537590"/>
                    <a:pt x="22817" y="522980"/>
                  </a:cubicBezTo>
                  <a:cubicBezTo>
                    <a:pt x="8207" y="508371"/>
                    <a:pt x="0" y="488556"/>
                    <a:pt x="0" y="467896"/>
                  </a:cubicBezTo>
                  <a:lnTo>
                    <a:pt x="0" y="77902"/>
                  </a:lnTo>
                  <a:cubicBezTo>
                    <a:pt x="0" y="57241"/>
                    <a:pt x="8207" y="37426"/>
                    <a:pt x="22817" y="22817"/>
                  </a:cubicBezTo>
                  <a:cubicBezTo>
                    <a:pt x="37426" y="8207"/>
                    <a:pt x="57241" y="0"/>
                    <a:pt x="77902" y="0"/>
                  </a:cubicBezTo>
                  <a:close/>
                </a:path>
              </a:pathLst>
            </a:custGeom>
            <a:solidFill>
              <a:srgbClr val="FFE9E9"/>
            </a:solidFill>
          </p:spPr>
        </p:sp>
        <p:sp>
          <p:nvSpPr>
            <p:cNvPr name="TextBox 8" id="8"/>
            <p:cNvSpPr txBox="true"/>
            <p:nvPr/>
          </p:nvSpPr>
          <p:spPr>
            <a:xfrm>
              <a:off x="0" y="-333375"/>
              <a:ext cx="1334893" cy="879172"/>
            </a:xfrm>
            <a:prstGeom prst="rect">
              <a:avLst/>
            </a:prstGeom>
          </p:spPr>
          <p:txBody>
            <a:bodyPr anchor="ctr" rtlCol="false" tIns="50800" lIns="50800" bIns="50800" rIns="50800"/>
            <a:lstStyle/>
            <a:p>
              <a:pPr algn="ctr">
                <a:lnSpc>
                  <a:spcPts val="6249"/>
                </a:lnSpc>
              </a:pPr>
            </a:p>
          </p:txBody>
        </p:sp>
      </p:grpSp>
      <p:sp>
        <p:nvSpPr>
          <p:cNvPr name="Freeform 9" id="9"/>
          <p:cNvSpPr/>
          <p:nvPr/>
        </p:nvSpPr>
        <p:spPr>
          <a:xfrm flipH="false" flipV="false" rot="0">
            <a:off x="9282974" y="5454944"/>
            <a:ext cx="5222334" cy="2294179"/>
          </a:xfrm>
          <a:custGeom>
            <a:avLst/>
            <a:gdLst/>
            <a:ahLst/>
            <a:cxnLst/>
            <a:rect r="r" b="b" t="t" l="l"/>
            <a:pathLst>
              <a:path h="2294179" w="5222334">
                <a:moveTo>
                  <a:pt x="0" y="0"/>
                </a:moveTo>
                <a:lnTo>
                  <a:pt x="5222335" y="0"/>
                </a:lnTo>
                <a:lnTo>
                  <a:pt x="5222335" y="2294179"/>
                </a:lnTo>
                <a:lnTo>
                  <a:pt x="0" y="2294179"/>
                </a:lnTo>
                <a:lnTo>
                  <a:pt x="0" y="0"/>
                </a:lnTo>
                <a:close/>
              </a:path>
            </a:pathLst>
          </a:custGeom>
          <a:blipFill>
            <a:blip r:embed="rId4"/>
            <a:stretch>
              <a:fillRect l="0" t="0" r="-123223" b="-285069"/>
            </a:stretch>
          </a:blipFill>
        </p:spPr>
      </p:sp>
      <p:grpSp>
        <p:nvGrpSpPr>
          <p:cNvPr name="Group 10" id="10"/>
          <p:cNvGrpSpPr/>
          <p:nvPr/>
        </p:nvGrpSpPr>
        <p:grpSpPr>
          <a:xfrm rot="-3503507">
            <a:off x="-2121500" y="8761459"/>
            <a:ext cx="5068421" cy="2062210"/>
            <a:chOff x="0" y="0"/>
            <a:chExt cx="1334893" cy="543133"/>
          </a:xfrm>
        </p:grpSpPr>
        <p:sp>
          <p:nvSpPr>
            <p:cNvPr name="Freeform 11" id="11"/>
            <p:cNvSpPr/>
            <p:nvPr/>
          </p:nvSpPr>
          <p:spPr>
            <a:xfrm flipH="false" flipV="false" rot="0">
              <a:off x="0" y="0"/>
              <a:ext cx="1334893" cy="543133"/>
            </a:xfrm>
            <a:custGeom>
              <a:avLst/>
              <a:gdLst/>
              <a:ahLst/>
              <a:cxnLst/>
              <a:rect r="r" b="b" t="t" l="l"/>
              <a:pathLst>
                <a:path h="543133" w="1334893">
                  <a:moveTo>
                    <a:pt x="77902" y="0"/>
                  </a:moveTo>
                  <a:lnTo>
                    <a:pt x="1256991" y="0"/>
                  </a:lnTo>
                  <a:cubicBezTo>
                    <a:pt x="1277652" y="0"/>
                    <a:pt x="1297467" y="8207"/>
                    <a:pt x="1312076" y="22817"/>
                  </a:cubicBezTo>
                  <a:cubicBezTo>
                    <a:pt x="1326685" y="37426"/>
                    <a:pt x="1334893" y="57241"/>
                    <a:pt x="1334893" y="77902"/>
                  </a:cubicBezTo>
                  <a:lnTo>
                    <a:pt x="1334893" y="465232"/>
                  </a:lnTo>
                  <a:cubicBezTo>
                    <a:pt x="1334893" y="485893"/>
                    <a:pt x="1326685" y="505707"/>
                    <a:pt x="1312076" y="520317"/>
                  </a:cubicBezTo>
                  <a:cubicBezTo>
                    <a:pt x="1297467" y="534926"/>
                    <a:pt x="1277652" y="543133"/>
                    <a:pt x="1256991" y="543133"/>
                  </a:cubicBezTo>
                  <a:lnTo>
                    <a:pt x="77902" y="543133"/>
                  </a:lnTo>
                  <a:cubicBezTo>
                    <a:pt x="34878" y="543133"/>
                    <a:pt x="0" y="508256"/>
                    <a:pt x="0" y="465232"/>
                  </a:cubicBezTo>
                  <a:lnTo>
                    <a:pt x="0" y="77902"/>
                  </a:lnTo>
                  <a:cubicBezTo>
                    <a:pt x="0" y="57241"/>
                    <a:pt x="8207" y="37426"/>
                    <a:pt x="22817" y="22817"/>
                  </a:cubicBezTo>
                  <a:cubicBezTo>
                    <a:pt x="37426" y="8207"/>
                    <a:pt x="57241" y="0"/>
                    <a:pt x="77902" y="0"/>
                  </a:cubicBezTo>
                  <a:close/>
                </a:path>
              </a:pathLst>
            </a:custGeom>
            <a:solidFill>
              <a:srgbClr val="FFE9E9"/>
            </a:solidFill>
          </p:spPr>
        </p:sp>
        <p:sp>
          <p:nvSpPr>
            <p:cNvPr name="TextBox 12" id="12"/>
            <p:cNvSpPr txBox="true"/>
            <p:nvPr/>
          </p:nvSpPr>
          <p:spPr>
            <a:xfrm>
              <a:off x="0" y="-333375"/>
              <a:ext cx="1334893" cy="876508"/>
            </a:xfrm>
            <a:prstGeom prst="rect">
              <a:avLst/>
            </a:prstGeom>
          </p:spPr>
          <p:txBody>
            <a:bodyPr anchor="ctr" rtlCol="false" tIns="50800" lIns="50800" bIns="50800" rIns="50800"/>
            <a:lstStyle/>
            <a:p>
              <a:pPr algn="ctr">
                <a:lnSpc>
                  <a:spcPts val="6249"/>
                </a:lnSpc>
              </a:pPr>
            </a:p>
          </p:txBody>
        </p:sp>
      </p:grpSp>
      <p:sp>
        <p:nvSpPr>
          <p:cNvPr name="Freeform 13" id="13"/>
          <p:cNvSpPr/>
          <p:nvPr/>
        </p:nvSpPr>
        <p:spPr>
          <a:xfrm flipH="false" flipV="false" rot="0">
            <a:off x="30732" y="1566274"/>
            <a:ext cx="6000696" cy="6982656"/>
          </a:xfrm>
          <a:custGeom>
            <a:avLst/>
            <a:gdLst/>
            <a:ahLst/>
            <a:cxnLst/>
            <a:rect r="r" b="b" t="t" l="l"/>
            <a:pathLst>
              <a:path h="6982656" w="6000696">
                <a:moveTo>
                  <a:pt x="0" y="0"/>
                </a:moveTo>
                <a:lnTo>
                  <a:pt x="6000696" y="0"/>
                </a:lnTo>
                <a:lnTo>
                  <a:pt x="6000696" y="6982656"/>
                </a:lnTo>
                <a:lnTo>
                  <a:pt x="0" y="6982656"/>
                </a:lnTo>
                <a:lnTo>
                  <a:pt x="0" y="0"/>
                </a:lnTo>
                <a:close/>
              </a:path>
            </a:pathLst>
          </a:custGeom>
          <a:blipFill>
            <a:blip r:embed="rId5"/>
            <a:stretch>
              <a:fillRect l="-12227" t="-10663" r="-14154" b="-9679"/>
            </a:stretch>
          </a:blipFill>
        </p:spPr>
      </p:sp>
      <p:sp>
        <p:nvSpPr>
          <p:cNvPr name="Freeform 14" id="14"/>
          <p:cNvSpPr/>
          <p:nvPr/>
        </p:nvSpPr>
        <p:spPr>
          <a:xfrm flipH="false" flipV="false" rot="0">
            <a:off x="4132764" y="8382932"/>
            <a:ext cx="14155236" cy="1904068"/>
          </a:xfrm>
          <a:custGeom>
            <a:avLst/>
            <a:gdLst/>
            <a:ahLst/>
            <a:cxnLst/>
            <a:rect r="r" b="b" t="t" l="l"/>
            <a:pathLst>
              <a:path h="1904068" w="14155236">
                <a:moveTo>
                  <a:pt x="0" y="0"/>
                </a:moveTo>
                <a:lnTo>
                  <a:pt x="14155236" y="0"/>
                </a:lnTo>
                <a:lnTo>
                  <a:pt x="14155236" y="1904068"/>
                </a:lnTo>
                <a:lnTo>
                  <a:pt x="0" y="1904068"/>
                </a:lnTo>
                <a:lnTo>
                  <a:pt x="0" y="0"/>
                </a:lnTo>
                <a:close/>
              </a:path>
            </a:pathLst>
          </a:custGeom>
          <a:blipFill>
            <a:blip r:embed="rId6"/>
            <a:stretch>
              <a:fillRect l="-86" t="0" r="-86" b="-216500"/>
            </a:stretch>
          </a:blipFill>
        </p:spPr>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3503507">
            <a:off x="-2121500" y="8761459"/>
            <a:ext cx="5068421" cy="2062210"/>
            <a:chOff x="0" y="0"/>
            <a:chExt cx="1334893" cy="543133"/>
          </a:xfrm>
        </p:grpSpPr>
        <p:sp>
          <p:nvSpPr>
            <p:cNvPr name="Freeform 3" id="3"/>
            <p:cNvSpPr/>
            <p:nvPr/>
          </p:nvSpPr>
          <p:spPr>
            <a:xfrm flipH="false" flipV="false" rot="0">
              <a:off x="0" y="0"/>
              <a:ext cx="1334893" cy="543133"/>
            </a:xfrm>
            <a:custGeom>
              <a:avLst/>
              <a:gdLst/>
              <a:ahLst/>
              <a:cxnLst/>
              <a:rect r="r" b="b" t="t" l="l"/>
              <a:pathLst>
                <a:path h="543133" w="1334893">
                  <a:moveTo>
                    <a:pt x="77902" y="0"/>
                  </a:moveTo>
                  <a:lnTo>
                    <a:pt x="1256991" y="0"/>
                  </a:lnTo>
                  <a:cubicBezTo>
                    <a:pt x="1277652" y="0"/>
                    <a:pt x="1297467" y="8207"/>
                    <a:pt x="1312076" y="22817"/>
                  </a:cubicBezTo>
                  <a:cubicBezTo>
                    <a:pt x="1326685" y="37426"/>
                    <a:pt x="1334893" y="57241"/>
                    <a:pt x="1334893" y="77902"/>
                  </a:cubicBezTo>
                  <a:lnTo>
                    <a:pt x="1334893" y="465232"/>
                  </a:lnTo>
                  <a:cubicBezTo>
                    <a:pt x="1334893" y="485893"/>
                    <a:pt x="1326685" y="505707"/>
                    <a:pt x="1312076" y="520317"/>
                  </a:cubicBezTo>
                  <a:cubicBezTo>
                    <a:pt x="1297467" y="534926"/>
                    <a:pt x="1277652" y="543133"/>
                    <a:pt x="1256991" y="543133"/>
                  </a:cubicBezTo>
                  <a:lnTo>
                    <a:pt x="77902" y="543133"/>
                  </a:lnTo>
                  <a:cubicBezTo>
                    <a:pt x="34878" y="543133"/>
                    <a:pt x="0" y="508256"/>
                    <a:pt x="0" y="465232"/>
                  </a:cubicBezTo>
                  <a:lnTo>
                    <a:pt x="0" y="77902"/>
                  </a:lnTo>
                  <a:cubicBezTo>
                    <a:pt x="0" y="57241"/>
                    <a:pt x="8207" y="37426"/>
                    <a:pt x="22817" y="22817"/>
                  </a:cubicBezTo>
                  <a:cubicBezTo>
                    <a:pt x="37426" y="8207"/>
                    <a:pt x="57241" y="0"/>
                    <a:pt x="77902" y="0"/>
                  </a:cubicBezTo>
                  <a:close/>
                </a:path>
              </a:pathLst>
            </a:custGeom>
            <a:solidFill>
              <a:srgbClr val="FFE9E9"/>
            </a:solidFill>
          </p:spPr>
        </p:sp>
        <p:sp>
          <p:nvSpPr>
            <p:cNvPr name="TextBox 4" id="4"/>
            <p:cNvSpPr txBox="true"/>
            <p:nvPr/>
          </p:nvSpPr>
          <p:spPr>
            <a:xfrm>
              <a:off x="0" y="-333375"/>
              <a:ext cx="1334893" cy="876508"/>
            </a:xfrm>
            <a:prstGeom prst="rect">
              <a:avLst/>
            </a:prstGeom>
          </p:spPr>
          <p:txBody>
            <a:bodyPr anchor="ctr" rtlCol="false" tIns="50800" lIns="50800" bIns="50800" rIns="50800"/>
            <a:lstStyle/>
            <a:p>
              <a:pPr algn="ctr">
                <a:lnSpc>
                  <a:spcPts val="6249"/>
                </a:lnSpc>
              </a:pPr>
            </a:p>
          </p:txBody>
        </p:sp>
      </p:grpSp>
      <p:sp>
        <p:nvSpPr>
          <p:cNvPr name="AutoShape 5" id="5"/>
          <p:cNvSpPr/>
          <p:nvPr/>
        </p:nvSpPr>
        <p:spPr>
          <a:xfrm>
            <a:off x="-1793631" y="1042987"/>
            <a:ext cx="10602143" cy="0"/>
          </a:xfrm>
          <a:prstGeom prst="line">
            <a:avLst/>
          </a:prstGeom>
          <a:ln cap="flat" w="28575">
            <a:solidFill>
              <a:srgbClr val="000000"/>
            </a:solidFill>
            <a:prstDash val="solid"/>
            <a:headEnd type="none" len="sm" w="sm"/>
            <a:tailEnd type="none" len="sm" w="sm"/>
          </a:ln>
        </p:spPr>
      </p:sp>
      <p:grpSp>
        <p:nvGrpSpPr>
          <p:cNvPr name="Group 6" id="6"/>
          <p:cNvGrpSpPr/>
          <p:nvPr/>
        </p:nvGrpSpPr>
        <p:grpSpPr>
          <a:xfrm rot="-3503507">
            <a:off x="14560717" y="-828333"/>
            <a:ext cx="5068421" cy="2062210"/>
            <a:chOff x="0" y="0"/>
            <a:chExt cx="1334893" cy="543133"/>
          </a:xfrm>
        </p:grpSpPr>
        <p:sp>
          <p:nvSpPr>
            <p:cNvPr name="Freeform 7" id="7"/>
            <p:cNvSpPr/>
            <p:nvPr/>
          </p:nvSpPr>
          <p:spPr>
            <a:xfrm flipH="false" flipV="false" rot="0">
              <a:off x="0" y="0"/>
              <a:ext cx="1334893" cy="543133"/>
            </a:xfrm>
            <a:custGeom>
              <a:avLst/>
              <a:gdLst/>
              <a:ahLst/>
              <a:cxnLst/>
              <a:rect r="r" b="b" t="t" l="l"/>
              <a:pathLst>
                <a:path h="543133" w="1334893">
                  <a:moveTo>
                    <a:pt x="77902" y="0"/>
                  </a:moveTo>
                  <a:lnTo>
                    <a:pt x="1256991" y="0"/>
                  </a:lnTo>
                  <a:cubicBezTo>
                    <a:pt x="1277652" y="0"/>
                    <a:pt x="1297467" y="8207"/>
                    <a:pt x="1312076" y="22817"/>
                  </a:cubicBezTo>
                  <a:cubicBezTo>
                    <a:pt x="1326685" y="37426"/>
                    <a:pt x="1334893" y="57241"/>
                    <a:pt x="1334893" y="77902"/>
                  </a:cubicBezTo>
                  <a:lnTo>
                    <a:pt x="1334893" y="465232"/>
                  </a:lnTo>
                  <a:cubicBezTo>
                    <a:pt x="1334893" y="485893"/>
                    <a:pt x="1326685" y="505707"/>
                    <a:pt x="1312076" y="520317"/>
                  </a:cubicBezTo>
                  <a:cubicBezTo>
                    <a:pt x="1297467" y="534926"/>
                    <a:pt x="1277652" y="543133"/>
                    <a:pt x="1256991" y="543133"/>
                  </a:cubicBezTo>
                  <a:lnTo>
                    <a:pt x="77902" y="543133"/>
                  </a:lnTo>
                  <a:cubicBezTo>
                    <a:pt x="34878" y="543133"/>
                    <a:pt x="0" y="508256"/>
                    <a:pt x="0" y="465232"/>
                  </a:cubicBezTo>
                  <a:lnTo>
                    <a:pt x="0" y="77902"/>
                  </a:lnTo>
                  <a:cubicBezTo>
                    <a:pt x="0" y="57241"/>
                    <a:pt x="8207" y="37426"/>
                    <a:pt x="22817" y="22817"/>
                  </a:cubicBezTo>
                  <a:cubicBezTo>
                    <a:pt x="37426" y="8207"/>
                    <a:pt x="57241" y="0"/>
                    <a:pt x="77902" y="0"/>
                  </a:cubicBezTo>
                  <a:close/>
                </a:path>
              </a:pathLst>
            </a:custGeom>
            <a:solidFill>
              <a:srgbClr val="FFE9E9"/>
            </a:solidFill>
          </p:spPr>
        </p:sp>
        <p:sp>
          <p:nvSpPr>
            <p:cNvPr name="TextBox 8" id="8"/>
            <p:cNvSpPr txBox="true"/>
            <p:nvPr/>
          </p:nvSpPr>
          <p:spPr>
            <a:xfrm>
              <a:off x="0" y="-333375"/>
              <a:ext cx="1334893" cy="876508"/>
            </a:xfrm>
            <a:prstGeom prst="rect">
              <a:avLst/>
            </a:prstGeom>
          </p:spPr>
          <p:txBody>
            <a:bodyPr anchor="ctr" rtlCol="false" tIns="50800" lIns="50800" bIns="50800" rIns="50800"/>
            <a:lstStyle/>
            <a:p>
              <a:pPr algn="ctr">
                <a:lnSpc>
                  <a:spcPts val="6249"/>
                </a:lnSpc>
              </a:pPr>
            </a:p>
          </p:txBody>
        </p:sp>
      </p:grpSp>
      <p:sp>
        <p:nvSpPr>
          <p:cNvPr name="Freeform 9" id="9"/>
          <p:cNvSpPr/>
          <p:nvPr/>
        </p:nvSpPr>
        <p:spPr>
          <a:xfrm flipH="false" flipV="false" rot="0">
            <a:off x="0" y="1149670"/>
            <a:ext cx="9144000" cy="8791746"/>
          </a:xfrm>
          <a:custGeom>
            <a:avLst/>
            <a:gdLst/>
            <a:ahLst/>
            <a:cxnLst/>
            <a:rect r="r" b="b" t="t" l="l"/>
            <a:pathLst>
              <a:path h="8791746" w="9144000">
                <a:moveTo>
                  <a:pt x="0" y="0"/>
                </a:moveTo>
                <a:lnTo>
                  <a:pt x="9144000" y="0"/>
                </a:lnTo>
                <a:lnTo>
                  <a:pt x="9144000" y="8791746"/>
                </a:lnTo>
                <a:lnTo>
                  <a:pt x="0" y="8791746"/>
                </a:lnTo>
                <a:lnTo>
                  <a:pt x="0" y="0"/>
                </a:lnTo>
                <a:close/>
              </a:path>
            </a:pathLst>
          </a:custGeom>
          <a:blipFill>
            <a:blip r:embed="rId2"/>
            <a:stretch>
              <a:fillRect l="-5172" t="-5785" r="-5172" b="-62987"/>
            </a:stretch>
          </a:blipFill>
        </p:spPr>
      </p:sp>
      <p:sp>
        <p:nvSpPr>
          <p:cNvPr name="TextBox 10" id="10"/>
          <p:cNvSpPr txBox="true"/>
          <p:nvPr/>
        </p:nvSpPr>
        <p:spPr>
          <a:xfrm rot="0">
            <a:off x="6452109" y="3104398"/>
            <a:ext cx="1667306" cy="207644"/>
          </a:xfrm>
          <a:prstGeom prst="rect">
            <a:avLst/>
          </a:prstGeom>
        </p:spPr>
        <p:txBody>
          <a:bodyPr anchor="t" rtlCol="false" tIns="0" lIns="0" bIns="0" rIns="0">
            <a:spAutoFit/>
          </a:bodyPr>
          <a:lstStyle/>
          <a:p>
            <a:pPr algn="ctr">
              <a:lnSpc>
                <a:spcPts val="1680"/>
              </a:lnSpc>
              <a:spcBef>
                <a:spcPct val="0"/>
              </a:spcBef>
            </a:pPr>
            <a:r>
              <a:rPr lang="en-US" b="true" sz="1200">
                <a:solidFill>
                  <a:srgbClr val="000000"/>
                </a:solidFill>
                <a:latin typeface="Poppins Bold"/>
                <a:ea typeface="Poppins Bold"/>
                <a:cs typeface="Poppins Bold"/>
                <a:sym typeface="Poppins Bold"/>
              </a:rPr>
              <a:t>SEL[1:0]</a:t>
            </a:r>
          </a:p>
        </p:txBody>
      </p:sp>
      <p:sp>
        <p:nvSpPr>
          <p:cNvPr name="Freeform 11" id="11"/>
          <p:cNvSpPr/>
          <p:nvPr/>
        </p:nvSpPr>
        <p:spPr>
          <a:xfrm flipH="false" flipV="false" rot="0">
            <a:off x="3322892" y="2367049"/>
            <a:ext cx="5962120" cy="2180743"/>
          </a:xfrm>
          <a:custGeom>
            <a:avLst/>
            <a:gdLst/>
            <a:ahLst/>
            <a:cxnLst/>
            <a:rect r="r" b="b" t="t" l="l"/>
            <a:pathLst>
              <a:path h="2180743" w="5962120">
                <a:moveTo>
                  <a:pt x="0" y="0"/>
                </a:moveTo>
                <a:lnTo>
                  <a:pt x="5962120" y="0"/>
                </a:lnTo>
                <a:lnTo>
                  <a:pt x="5962120" y="2180743"/>
                </a:lnTo>
                <a:lnTo>
                  <a:pt x="0" y="2180743"/>
                </a:lnTo>
                <a:lnTo>
                  <a:pt x="0" y="0"/>
                </a:lnTo>
                <a:close/>
              </a:path>
            </a:pathLst>
          </a:custGeom>
          <a:blipFill>
            <a:blip r:embed="rId3"/>
            <a:stretch>
              <a:fillRect l="-854" t="0" r="-747" b="0"/>
            </a:stretch>
          </a:blipFill>
        </p:spPr>
      </p:sp>
      <p:sp>
        <p:nvSpPr>
          <p:cNvPr name="Freeform 12" id="12"/>
          <p:cNvSpPr/>
          <p:nvPr/>
        </p:nvSpPr>
        <p:spPr>
          <a:xfrm flipH="false" flipV="false" rot="0">
            <a:off x="9450784" y="1687918"/>
            <a:ext cx="8371257" cy="5719748"/>
          </a:xfrm>
          <a:custGeom>
            <a:avLst/>
            <a:gdLst/>
            <a:ahLst/>
            <a:cxnLst/>
            <a:rect r="r" b="b" t="t" l="l"/>
            <a:pathLst>
              <a:path h="5719748" w="8371257">
                <a:moveTo>
                  <a:pt x="0" y="0"/>
                </a:moveTo>
                <a:lnTo>
                  <a:pt x="8371257" y="0"/>
                </a:lnTo>
                <a:lnTo>
                  <a:pt x="8371257" y="5719748"/>
                </a:lnTo>
                <a:lnTo>
                  <a:pt x="0" y="5719748"/>
                </a:lnTo>
                <a:lnTo>
                  <a:pt x="0" y="0"/>
                </a:lnTo>
                <a:close/>
              </a:path>
            </a:pathLst>
          </a:custGeom>
          <a:blipFill>
            <a:blip r:embed="rId4"/>
            <a:stretch>
              <a:fillRect l="-6356" t="-172674" r="-24530" b="-9035"/>
            </a:stretch>
          </a:blipFill>
        </p:spPr>
      </p:sp>
      <p:sp>
        <p:nvSpPr>
          <p:cNvPr name="TextBox 13" id="13"/>
          <p:cNvSpPr txBox="true"/>
          <p:nvPr/>
        </p:nvSpPr>
        <p:spPr>
          <a:xfrm rot="0">
            <a:off x="435158" y="-81288"/>
            <a:ext cx="8373354" cy="1109955"/>
          </a:xfrm>
          <a:prstGeom prst="rect">
            <a:avLst/>
          </a:prstGeom>
        </p:spPr>
        <p:txBody>
          <a:bodyPr anchor="t" rtlCol="false" tIns="0" lIns="0" bIns="0" rIns="0">
            <a:spAutoFit/>
          </a:bodyPr>
          <a:lstStyle/>
          <a:p>
            <a:pPr algn="l">
              <a:lnSpc>
                <a:spcPts val="7700"/>
              </a:lnSpc>
            </a:pPr>
            <a:r>
              <a:rPr lang="en-US" b="true" sz="7700" spc="646">
                <a:solidFill>
                  <a:srgbClr val="8D0000"/>
                </a:solidFill>
                <a:latin typeface="Poppins Bold"/>
                <a:ea typeface="Poppins Bold"/>
                <a:cs typeface="Poppins Bold"/>
                <a:sym typeface="Poppins Bold"/>
              </a:rPr>
              <a:t>TOP Module</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3503507">
            <a:off x="-2121500" y="8761459"/>
            <a:ext cx="5068421" cy="2062210"/>
            <a:chOff x="0" y="0"/>
            <a:chExt cx="1334893" cy="543133"/>
          </a:xfrm>
        </p:grpSpPr>
        <p:sp>
          <p:nvSpPr>
            <p:cNvPr name="Freeform 3" id="3"/>
            <p:cNvSpPr/>
            <p:nvPr/>
          </p:nvSpPr>
          <p:spPr>
            <a:xfrm flipH="false" flipV="false" rot="0">
              <a:off x="0" y="0"/>
              <a:ext cx="1334893" cy="543133"/>
            </a:xfrm>
            <a:custGeom>
              <a:avLst/>
              <a:gdLst/>
              <a:ahLst/>
              <a:cxnLst/>
              <a:rect r="r" b="b" t="t" l="l"/>
              <a:pathLst>
                <a:path h="543133" w="1334893">
                  <a:moveTo>
                    <a:pt x="77902" y="0"/>
                  </a:moveTo>
                  <a:lnTo>
                    <a:pt x="1256991" y="0"/>
                  </a:lnTo>
                  <a:cubicBezTo>
                    <a:pt x="1277652" y="0"/>
                    <a:pt x="1297467" y="8207"/>
                    <a:pt x="1312076" y="22817"/>
                  </a:cubicBezTo>
                  <a:cubicBezTo>
                    <a:pt x="1326685" y="37426"/>
                    <a:pt x="1334893" y="57241"/>
                    <a:pt x="1334893" y="77902"/>
                  </a:cubicBezTo>
                  <a:lnTo>
                    <a:pt x="1334893" y="465232"/>
                  </a:lnTo>
                  <a:cubicBezTo>
                    <a:pt x="1334893" y="485893"/>
                    <a:pt x="1326685" y="505707"/>
                    <a:pt x="1312076" y="520317"/>
                  </a:cubicBezTo>
                  <a:cubicBezTo>
                    <a:pt x="1297467" y="534926"/>
                    <a:pt x="1277652" y="543133"/>
                    <a:pt x="1256991" y="543133"/>
                  </a:cubicBezTo>
                  <a:lnTo>
                    <a:pt x="77902" y="543133"/>
                  </a:lnTo>
                  <a:cubicBezTo>
                    <a:pt x="34878" y="543133"/>
                    <a:pt x="0" y="508256"/>
                    <a:pt x="0" y="465232"/>
                  </a:cubicBezTo>
                  <a:lnTo>
                    <a:pt x="0" y="77902"/>
                  </a:lnTo>
                  <a:cubicBezTo>
                    <a:pt x="0" y="57241"/>
                    <a:pt x="8207" y="37426"/>
                    <a:pt x="22817" y="22817"/>
                  </a:cubicBezTo>
                  <a:cubicBezTo>
                    <a:pt x="37426" y="8207"/>
                    <a:pt x="57241" y="0"/>
                    <a:pt x="77902" y="0"/>
                  </a:cubicBezTo>
                  <a:close/>
                </a:path>
              </a:pathLst>
            </a:custGeom>
            <a:solidFill>
              <a:srgbClr val="FFE9E9"/>
            </a:solidFill>
          </p:spPr>
        </p:sp>
        <p:sp>
          <p:nvSpPr>
            <p:cNvPr name="TextBox 4" id="4"/>
            <p:cNvSpPr txBox="true"/>
            <p:nvPr/>
          </p:nvSpPr>
          <p:spPr>
            <a:xfrm>
              <a:off x="0" y="-333375"/>
              <a:ext cx="1334893" cy="876508"/>
            </a:xfrm>
            <a:prstGeom prst="rect">
              <a:avLst/>
            </a:prstGeom>
          </p:spPr>
          <p:txBody>
            <a:bodyPr anchor="ctr" rtlCol="false" tIns="50800" lIns="50800" bIns="50800" rIns="50800"/>
            <a:lstStyle/>
            <a:p>
              <a:pPr algn="ctr">
                <a:lnSpc>
                  <a:spcPts val="6249"/>
                </a:lnSpc>
              </a:pPr>
            </a:p>
          </p:txBody>
        </p:sp>
      </p:grpSp>
      <p:sp>
        <p:nvSpPr>
          <p:cNvPr name="Freeform 5" id="5"/>
          <p:cNvSpPr/>
          <p:nvPr/>
        </p:nvSpPr>
        <p:spPr>
          <a:xfrm flipH="false" flipV="false" rot="0">
            <a:off x="-333088" y="1493627"/>
            <a:ext cx="7586462" cy="8925629"/>
          </a:xfrm>
          <a:custGeom>
            <a:avLst/>
            <a:gdLst/>
            <a:ahLst/>
            <a:cxnLst/>
            <a:rect r="r" b="b" t="t" l="l"/>
            <a:pathLst>
              <a:path h="8925629" w="7586462">
                <a:moveTo>
                  <a:pt x="0" y="0"/>
                </a:moveTo>
                <a:lnTo>
                  <a:pt x="7586462" y="0"/>
                </a:lnTo>
                <a:lnTo>
                  <a:pt x="7586462" y="8925629"/>
                </a:lnTo>
                <a:lnTo>
                  <a:pt x="0" y="8925629"/>
                </a:lnTo>
                <a:lnTo>
                  <a:pt x="0" y="0"/>
                </a:lnTo>
                <a:close/>
              </a:path>
            </a:pathLst>
          </a:custGeom>
          <a:blipFill>
            <a:blip r:embed="rId2"/>
            <a:stretch>
              <a:fillRect l="-7143" t="-8406" r="-11539" b="-168915"/>
            </a:stretch>
          </a:blipFill>
        </p:spPr>
      </p:sp>
      <p:sp>
        <p:nvSpPr>
          <p:cNvPr name="Freeform 6" id="6"/>
          <p:cNvSpPr/>
          <p:nvPr/>
        </p:nvSpPr>
        <p:spPr>
          <a:xfrm flipH="false" flipV="false" rot="0">
            <a:off x="6635856" y="1857832"/>
            <a:ext cx="7263715" cy="8197218"/>
          </a:xfrm>
          <a:custGeom>
            <a:avLst/>
            <a:gdLst/>
            <a:ahLst/>
            <a:cxnLst/>
            <a:rect r="r" b="b" t="t" l="l"/>
            <a:pathLst>
              <a:path h="8197218" w="7263715">
                <a:moveTo>
                  <a:pt x="0" y="0"/>
                </a:moveTo>
                <a:lnTo>
                  <a:pt x="7263715" y="0"/>
                </a:lnTo>
                <a:lnTo>
                  <a:pt x="7263715" y="8197219"/>
                </a:lnTo>
                <a:lnTo>
                  <a:pt x="0" y="8197219"/>
                </a:lnTo>
                <a:lnTo>
                  <a:pt x="0" y="0"/>
                </a:lnTo>
                <a:close/>
              </a:path>
            </a:pathLst>
          </a:custGeom>
          <a:blipFill>
            <a:blip r:embed="rId3"/>
            <a:stretch>
              <a:fillRect l="-8152" t="-111734" r="-9239" b="-74240"/>
            </a:stretch>
          </a:blipFill>
        </p:spPr>
      </p:sp>
      <p:sp>
        <p:nvSpPr>
          <p:cNvPr name="Freeform 7" id="7"/>
          <p:cNvSpPr/>
          <p:nvPr/>
        </p:nvSpPr>
        <p:spPr>
          <a:xfrm flipH="false" flipV="false" rot="0">
            <a:off x="12219727" y="1918578"/>
            <a:ext cx="6325659" cy="5175311"/>
          </a:xfrm>
          <a:custGeom>
            <a:avLst/>
            <a:gdLst/>
            <a:ahLst/>
            <a:cxnLst/>
            <a:rect r="r" b="b" t="t" l="l"/>
            <a:pathLst>
              <a:path h="5175311" w="6325659">
                <a:moveTo>
                  <a:pt x="0" y="0"/>
                </a:moveTo>
                <a:lnTo>
                  <a:pt x="6325659" y="0"/>
                </a:lnTo>
                <a:lnTo>
                  <a:pt x="6325659" y="5175310"/>
                </a:lnTo>
                <a:lnTo>
                  <a:pt x="0" y="5175310"/>
                </a:lnTo>
                <a:lnTo>
                  <a:pt x="0" y="0"/>
                </a:lnTo>
                <a:close/>
              </a:path>
            </a:pathLst>
          </a:custGeom>
          <a:blipFill>
            <a:blip r:embed="rId4"/>
            <a:stretch>
              <a:fillRect l="-10207" t="-293114" r="-10282" b="-11757"/>
            </a:stretch>
          </a:blipFill>
        </p:spPr>
      </p:sp>
      <p:sp>
        <p:nvSpPr>
          <p:cNvPr name="TextBox 8" id="8"/>
          <p:cNvSpPr txBox="true"/>
          <p:nvPr/>
        </p:nvSpPr>
        <p:spPr>
          <a:xfrm rot="0">
            <a:off x="4388429" y="383672"/>
            <a:ext cx="9511141" cy="1109955"/>
          </a:xfrm>
          <a:prstGeom prst="rect">
            <a:avLst/>
          </a:prstGeom>
        </p:spPr>
        <p:txBody>
          <a:bodyPr anchor="t" rtlCol="false" tIns="0" lIns="0" bIns="0" rIns="0">
            <a:spAutoFit/>
          </a:bodyPr>
          <a:lstStyle/>
          <a:p>
            <a:pPr algn="l">
              <a:lnSpc>
                <a:spcPts val="7700"/>
              </a:lnSpc>
            </a:pPr>
            <a:r>
              <a:rPr lang="en-US" b="true" sz="7700" spc="646">
                <a:solidFill>
                  <a:srgbClr val="8D0000"/>
                </a:solidFill>
                <a:latin typeface="Poppins Bold"/>
                <a:ea typeface="Poppins Bold"/>
                <a:cs typeface="Poppins Bold"/>
                <a:sym typeface="Poppins Bold"/>
              </a:rPr>
              <a:t>TOP Module TB</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3503507">
            <a:off x="-7720970" y="1056579"/>
            <a:ext cx="12583451" cy="7382737"/>
            <a:chOff x="0" y="0"/>
            <a:chExt cx="3314160" cy="1944424"/>
          </a:xfrm>
        </p:grpSpPr>
        <p:sp>
          <p:nvSpPr>
            <p:cNvPr name="Freeform 3" id="3"/>
            <p:cNvSpPr/>
            <p:nvPr/>
          </p:nvSpPr>
          <p:spPr>
            <a:xfrm flipH="false" flipV="false" rot="0">
              <a:off x="0" y="0"/>
              <a:ext cx="3314160" cy="1944425"/>
            </a:xfrm>
            <a:custGeom>
              <a:avLst/>
              <a:gdLst/>
              <a:ahLst/>
              <a:cxnLst/>
              <a:rect r="r" b="b" t="t" l="l"/>
              <a:pathLst>
                <a:path h="1944425" w="3314160">
                  <a:moveTo>
                    <a:pt x="31378" y="0"/>
                  </a:moveTo>
                  <a:lnTo>
                    <a:pt x="3282783" y="0"/>
                  </a:lnTo>
                  <a:cubicBezTo>
                    <a:pt x="3300112" y="0"/>
                    <a:pt x="3314160" y="14048"/>
                    <a:pt x="3314160" y="31378"/>
                  </a:cubicBezTo>
                  <a:lnTo>
                    <a:pt x="3314160" y="1913047"/>
                  </a:lnTo>
                  <a:cubicBezTo>
                    <a:pt x="3314160" y="1930376"/>
                    <a:pt x="3300112" y="1944425"/>
                    <a:pt x="3282783" y="1944425"/>
                  </a:cubicBezTo>
                  <a:lnTo>
                    <a:pt x="31378" y="1944425"/>
                  </a:lnTo>
                  <a:cubicBezTo>
                    <a:pt x="14048" y="1944425"/>
                    <a:pt x="0" y="1930376"/>
                    <a:pt x="0" y="1913047"/>
                  </a:cubicBezTo>
                  <a:lnTo>
                    <a:pt x="0" y="31378"/>
                  </a:lnTo>
                  <a:cubicBezTo>
                    <a:pt x="0" y="14048"/>
                    <a:pt x="14048" y="0"/>
                    <a:pt x="31378" y="0"/>
                  </a:cubicBezTo>
                  <a:close/>
                </a:path>
              </a:pathLst>
            </a:custGeom>
            <a:solidFill>
              <a:srgbClr val="FFE9E9"/>
            </a:solidFill>
          </p:spPr>
        </p:sp>
        <p:sp>
          <p:nvSpPr>
            <p:cNvPr name="TextBox 4" id="4"/>
            <p:cNvSpPr txBox="true"/>
            <p:nvPr/>
          </p:nvSpPr>
          <p:spPr>
            <a:xfrm>
              <a:off x="0" y="-333375"/>
              <a:ext cx="3314160" cy="2277799"/>
            </a:xfrm>
            <a:prstGeom prst="rect">
              <a:avLst/>
            </a:prstGeom>
          </p:spPr>
          <p:txBody>
            <a:bodyPr anchor="ctr" rtlCol="false" tIns="50800" lIns="50800" bIns="50800" rIns="50800"/>
            <a:lstStyle/>
            <a:p>
              <a:pPr algn="ctr">
                <a:lnSpc>
                  <a:spcPts val="6249"/>
                </a:lnSpc>
              </a:pPr>
            </a:p>
          </p:txBody>
        </p:sp>
      </p:grpSp>
      <p:sp>
        <p:nvSpPr>
          <p:cNvPr name="AutoShape 5" id="5"/>
          <p:cNvSpPr/>
          <p:nvPr/>
        </p:nvSpPr>
        <p:spPr>
          <a:xfrm>
            <a:off x="-498112" y="5932095"/>
            <a:ext cx="8918179" cy="19050"/>
          </a:xfrm>
          <a:prstGeom prst="line">
            <a:avLst/>
          </a:prstGeom>
          <a:ln cap="flat" w="28575">
            <a:solidFill>
              <a:srgbClr val="000000"/>
            </a:solidFill>
            <a:prstDash val="solid"/>
            <a:headEnd type="none" len="sm" w="sm"/>
            <a:tailEnd type="none" len="sm" w="sm"/>
          </a:ln>
        </p:spPr>
      </p:sp>
      <p:grpSp>
        <p:nvGrpSpPr>
          <p:cNvPr name="Group 6" id="6"/>
          <p:cNvGrpSpPr/>
          <p:nvPr/>
        </p:nvGrpSpPr>
        <p:grpSpPr>
          <a:xfrm rot="0">
            <a:off x="9499113" y="1308543"/>
            <a:ext cx="2675262" cy="2810990"/>
            <a:chOff x="0" y="0"/>
            <a:chExt cx="773554" cy="812800"/>
          </a:xfrm>
        </p:grpSpPr>
        <p:sp>
          <p:nvSpPr>
            <p:cNvPr name="Freeform 7" id="7"/>
            <p:cNvSpPr/>
            <p:nvPr/>
          </p:nvSpPr>
          <p:spPr>
            <a:xfrm flipH="false" flipV="false" rot="0">
              <a:off x="0" y="0"/>
              <a:ext cx="773554" cy="812800"/>
            </a:xfrm>
            <a:custGeom>
              <a:avLst/>
              <a:gdLst/>
              <a:ahLst/>
              <a:cxnLst/>
              <a:rect r="r" b="b" t="t" l="l"/>
              <a:pathLst>
                <a:path h="812800" w="773554">
                  <a:moveTo>
                    <a:pt x="0" y="0"/>
                  </a:moveTo>
                  <a:lnTo>
                    <a:pt x="773554" y="0"/>
                  </a:lnTo>
                  <a:lnTo>
                    <a:pt x="773554" y="812800"/>
                  </a:lnTo>
                  <a:lnTo>
                    <a:pt x="0" y="812800"/>
                  </a:lnTo>
                  <a:close/>
                </a:path>
              </a:pathLst>
            </a:custGeom>
            <a:solidFill>
              <a:srgbClr val="C27F7F"/>
            </a:solidFill>
          </p:spPr>
        </p:sp>
        <p:sp>
          <p:nvSpPr>
            <p:cNvPr name="TextBox 8" id="8"/>
            <p:cNvSpPr txBox="true"/>
            <p:nvPr/>
          </p:nvSpPr>
          <p:spPr>
            <a:xfrm>
              <a:off x="0" y="-333375"/>
              <a:ext cx="773554" cy="1146175"/>
            </a:xfrm>
            <a:prstGeom prst="rect">
              <a:avLst/>
            </a:prstGeom>
          </p:spPr>
          <p:txBody>
            <a:bodyPr anchor="ctr" rtlCol="false" tIns="50800" lIns="50800" bIns="50800" rIns="50800"/>
            <a:lstStyle/>
            <a:p>
              <a:pPr algn="ctr">
                <a:lnSpc>
                  <a:spcPts val="6249"/>
                </a:lnSpc>
              </a:pPr>
            </a:p>
          </p:txBody>
        </p:sp>
      </p:grpSp>
      <p:grpSp>
        <p:nvGrpSpPr>
          <p:cNvPr name="Group 9" id="9"/>
          <p:cNvGrpSpPr/>
          <p:nvPr/>
        </p:nvGrpSpPr>
        <p:grpSpPr>
          <a:xfrm rot="0">
            <a:off x="9640468" y="1436255"/>
            <a:ext cx="2392552" cy="2555565"/>
            <a:chOff x="0" y="0"/>
            <a:chExt cx="402829" cy="430275"/>
          </a:xfrm>
        </p:grpSpPr>
        <p:sp>
          <p:nvSpPr>
            <p:cNvPr name="Freeform 10" id="10"/>
            <p:cNvSpPr/>
            <p:nvPr/>
          </p:nvSpPr>
          <p:spPr>
            <a:xfrm flipH="false" flipV="false" rot="0">
              <a:off x="0" y="0"/>
              <a:ext cx="402829" cy="430275"/>
            </a:xfrm>
            <a:custGeom>
              <a:avLst/>
              <a:gdLst/>
              <a:ahLst/>
              <a:cxnLst/>
              <a:rect r="r" b="b" t="t" l="l"/>
              <a:pathLst>
                <a:path h="430275" w="402829">
                  <a:moveTo>
                    <a:pt x="0" y="0"/>
                  </a:moveTo>
                  <a:lnTo>
                    <a:pt x="402829" y="0"/>
                  </a:lnTo>
                  <a:lnTo>
                    <a:pt x="402829" y="430275"/>
                  </a:lnTo>
                  <a:lnTo>
                    <a:pt x="0" y="430275"/>
                  </a:lnTo>
                  <a:close/>
                </a:path>
              </a:pathLst>
            </a:custGeom>
            <a:blipFill>
              <a:blip r:embed="rId2"/>
              <a:stretch>
                <a:fillRect l="-1579" t="-6560" r="0" b="-20239"/>
              </a:stretch>
            </a:blipFill>
          </p:spPr>
        </p:sp>
      </p:grpSp>
      <p:grpSp>
        <p:nvGrpSpPr>
          <p:cNvPr name="Group 11" id="11"/>
          <p:cNvGrpSpPr/>
          <p:nvPr/>
        </p:nvGrpSpPr>
        <p:grpSpPr>
          <a:xfrm rot="0">
            <a:off x="-1753856" y="9614819"/>
            <a:ext cx="5565113" cy="672181"/>
            <a:chOff x="0" y="0"/>
            <a:chExt cx="1465709" cy="177035"/>
          </a:xfrm>
        </p:grpSpPr>
        <p:sp>
          <p:nvSpPr>
            <p:cNvPr name="Freeform 12" id="12"/>
            <p:cNvSpPr/>
            <p:nvPr/>
          </p:nvSpPr>
          <p:spPr>
            <a:xfrm flipH="false" flipV="false" rot="0">
              <a:off x="0" y="0"/>
              <a:ext cx="1465709" cy="177035"/>
            </a:xfrm>
            <a:custGeom>
              <a:avLst/>
              <a:gdLst/>
              <a:ahLst/>
              <a:cxnLst/>
              <a:rect r="r" b="b" t="t" l="l"/>
              <a:pathLst>
                <a:path h="177035" w="1465709">
                  <a:moveTo>
                    <a:pt x="70949" y="0"/>
                  </a:moveTo>
                  <a:lnTo>
                    <a:pt x="1394760" y="0"/>
                  </a:lnTo>
                  <a:cubicBezTo>
                    <a:pt x="1433944" y="0"/>
                    <a:pt x="1465709" y="31765"/>
                    <a:pt x="1465709" y="70949"/>
                  </a:cubicBezTo>
                  <a:lnTo>
                    <a:pt x="1465709" y="106086"/>
                  </a:lnTo>
                  <a:cubicBezTo>
                    <a:pt x="1465709" y="145270"/>
                    <a:pt x="1433944" y="177035"/>
                    <a:pt x="1394760" y="177035"/>
                  </a:cubicBezTo>
                  <a:lnTo>
                    <a:pt x="70949" y="177035"/>
                  </a:lnTo>
                  <a:cubicBezTo>
                    <a:pt x="31765" y="177035"/>
                    <a:pt x="0" y="145270"/>
                    <a:pt x="0" y="106086"/>
                  </a:cubicBezTo>
                  <a:lnTo>
                    <a:pt x="0" y="70949"/>
                  </a:lnTo>
                  <a:cubicBezTo>
                    <a:pt x="0" y="31765"/>
                    <a:pt x="31765" y="0"/>
                    <a:pt x="70949" y="0"/>
                  </a:cubicBezTo>
                  <a:close/>
                </a:path>
              </a:pathLst>
            </a:custGeom>
            <a:solidFill>
              <a:srgbClr val="8D0000"/>
            </a:solidFill>
          </p:spPr>
        </p:sp>
        <p:sp>
          <p:nvSpPr>
            <p:cNvPr name="TextBox 13" id="13"/>
            <p:cNvSpPr txBox="true"/>
            <p:nvPr/>
          </p:nvSpPr>
          <p:spPr>
            <a:xfrm>
              <a:off x="0" y="-333375"/>
              <a:ext cx="1465709" cy="510410"/>
            </a:xfrm>
            <a:prstGeom prst="rect">
              <a:avLst/>
            </a:prstGeom>
          </p:spPr>
          <p:txBody>
            <a:bodyPr anchor="ctr" rtlCol="false" tIns="50800" lIns="50800" bIns="50800" rIns="50800"/>
            <a:lstStyle/>
            <a:p>
              <a:pPr algn="ctr">
                <a:lnSpc>
                  <a:spcPts val="6249"/>
                </a:lnSpc>
              </a:pPr>
            </a:p>
          </p:txBody>
        </p:sp>
      </p:grpSp>
      <p:grpSp>
        <p:nvGrpSpPr>
          <p:cNvPr name="Group 14" id="14"/>
          <p:cNvGrpSpPr/>
          <p:nvPr/>
        </p:nvGrpSpPr>
        <p:grpSpPr>
          <a:xfrm rot="0">
            <a:off x="14476744" y="0"/>
            <a:ext cx="5565113" cy="672181"/>
            <a:chOff x="0" y="0"/>
            <a:chExt cx="1465709" cy="177035"/>
          </a:xfrm>
        </p:grpSpPr>
        <p:sp>
          <p:nvSpPr>
            <p:cNvPr name="Freeform 15" id="15"/>
            <p:cNvSpPr/>
            <p:nvPr/>
          </p:nvSpPr>
          <p:spPr>
            <a:xfrm flipH="false" flipV="false" rot="0">
              <a:off x="0" y="0"/>
              <a:ext cx="1465709" cy="177035"/>
            </a:xfrm>
            <a:custGeom>
              <a:avLst/>
              <a:gdLst/>
              <a:ahLst/>
              <a:cxnLst/>
              <a:rect r="r" b="b" t="t" l="l"/>
              <a:pathLst>
                <a:path h="177035" w="1465709">
                  <a:moveTo>
                    <a:pt x="70949" y="0"/>
                  </a:moveTo>
                  <a:lnTo>
                    <a:pt x="1394760" y="0"/>
                  </a:lnTo>
                  <a:cubicBezTo>
                    <a:pt x="1433944" y="0"/>
                    <a:pt x="1465709" y="31765"/>
                    <a:pt x="1465709" y="70949"/>
                  </a:cubicBezTo>
                  <a:lnTo>
                    <a:pt x="1465709" y="106086"/>
                  </a:lnTo>
                  <a:cubicBezTo>
                    <a:pt x="1465709" y="145270"/>
                    <a:pt x="1433944" y="177035"/>
                    <a:pt x="1394760" y="177035"/>
                  </a:cubicBezTo>
                  <a:lnTo>
                    <a:pt x="70949" y="177035"/>
                  </a:lnTo>
                  <a:cubicBezTo>
                    <a:pt x="31765" y="177035"/>
                    <a:pt x="0" y="145270"/>
                    <a:pt x="0" y="106086"/>
                  </a:cubicBezTo>
                  <a:lnTo>
                    <a:pt x="0" y="70949"/>
                  </a:lnTo>
                  <a:cubicBezTo>
                    <a:pt x="0" y="31765"/>
                    <a:pt x="31765" y="0"/>
                    <a:pt x="70949" y="0"/>
                  </a:cubicBezTo>
                  <a:close/>
                </a:path>
              </a:pathLst>
            </a:custGeom>
            <a:solidFill>
              <a:srgbClr val="8D0000"/>
            </a:solidFill>
          </p:spPr>
        </p:sp>
        <p:sp>
          <p:nvSpPr>
            <p:cNvPr name="TextBox 16" id="16"/>
            <p:cNvSpPr txBox="true"/>
            <p:nvPr/>
          </p:nvSpPr>
          <p:spPr>
            <a:xfrm>
              <a:off x="0" y="-333375"/>
              <a:ext cx="1465709" cy="510410"/>
            </a:xfrm>
            <a:prstGeom prst="rect">
              <a:avLst/>
            </a:prstGeom>
          </p:spPr>
          <p:txBody>
            <a:bodyPr anchor="ctr" rtlCol="false" tIns="50800" lIns="50800" bIns="50800" rIns="50800"/>
            <a:lstStyle/>
            <a:p>
              <a:pPr algn="ctr">
                <a:lnSpc>
                  <a:spcPts val="6249"/>
                </a:lnSpc>
              </a:pPr>
            </a:p>
          </p:txBody>
        </p:sp>
      </p:grpSp>
      <p:grpSp>
        <p:nvGrpSpPr>
          <p:cNvPr name="Group 17" id="17"/>
          <p:cNvGrpSpPr/>
          <p:nvPr/>
        </p:nvGrpSpPr>
        <p:grpSpPr>
          <a:xfrm rot="0">
            <a:off x="13806741" y="1308543"/>
            <a:ext cx="2675262" cy="2810990"/>
            <a:chOff x="0" y="0"/>
            <a:chExt cx="773554" cy="812800"/>
          </a:xfrm>
        </p:grpSpPr>
        <p:sp>
          <p:nvSpPr>
            <p:cNvPr name="Freeform 18" id="18"/>
            <p:cNvSpPr/>
            <p:nvPr/>
          </p:nvSpPr>
          <p:spPr>
            <a:xfrm flipH="false" flipV="false" rot="0">
              <a:off x="0" y="0"/>
              <a:ext cx="773554" cy="812800"/>
            </a:xfrm>
            <a:custGeom>
              <a:avLst/>
              <a:gdLst/>
              <a:ahLst/>
              <a:cxnLst/>
              <a:rect r="r" b="b" t="t" l="l"/>
              <a:pathLst>
                <a:path h="812800" w="773554">
                  <a:moveTo>
                    <a:pt x="0" y="0"/>
                  </a:moveTo>
                  <a:lnTo>
                    <a:pt x="773554" y="0"/>
                  </a:lnTo>
                  <a:lnTo>
                    <a:pt x="773554" y="812800"/>
                  </a:lnTo>
                  <a:lnTo>
                    <a:pt x="0" y="812800"/>
                  </a:lnTo>
                  <a:close/>
                </a:path>
              </a:pathLst>
            </a:custGeom>
            <a:solidFill>
              <a:srgbClr val="C27F7F"/>
            </a:solidFill>
          </p:spPr>
        </p:sp>
        <p:sp>
          <p:nvSpPr>
            <p:cNvPr name="TextBox 19" id="19"/>
            <p:cNvSpPr txBox="true"/>
            <p:nvPr/>
          </p:nvSpPr>
          <p:spPr>
            <a:xfrm>
              <a:off x="0" y="-333375"/>
              <a:ext cx="773554" cy="1146175"/>
            </a:xfrm>
            <a:prstGeom prst="rect">
              <a:avLst/>
            </a:prstGeom>
          </p:spPr>
          <p:txBody>
            <a:bodyPr anchor="ctr" rtlCol="false" tIns="50800" lIns="50800" bIns="50800" rIns="50800"/>
            <a:lstStyle/>
            <a:p>
              <a:pPr algn="ctr">
                <a:lnSpc>
                  <a:spcPts val="6249"/>
                </a:lnSpc>
              </a:pPr>
            </a:p>
          </p:txBody>
        </p:sp>
      </p:grpSp>
      <p:grpSp>
        <p:nvGrpSpPr>
          <p:cNvPr name="Group 20" id="20"/>
          <p:cNvGrpSpPr/>
          <p:nvPr/>
        </p:nvGrpSpPr>
        <p:grpSpPr>
          <a:xfrm rot="0">
            <a:off x="11567216" y="5374119"/>
            <a:ext cx="2675262" cy="2810990"/>
            <a:chOff x="0" y="0"/>
            <a:chExt cx="773554" cy="812800"/>
          </a:xfrm>
        </p:grpSpPr>
        <p:sp>
          <p:nvSpPr>
            <p:cNvPr name="Freeform 21" id="21"/>
            <p:cNvSpPr/>
            <p:nvPr/>
          </p:nvSpPr>
          <p:spPr>
            <a:xfrm flipH="false" flipV="false" rot="0">
              <a:off x="0" y="0"/>
              <a:ext cx="773554" cy="812800"/>
            </a:xfrm>
            <a:custGeom>
              <a:avLst/>
              <a:gdLst/>
              <a:ahLst/>
              <a:cxnLst/>
              <a:rect r="r" b="b" t="t" l="l"/>
              <a:pathLst>
                <a:path h="812800" w="773554">
                  <a:moveTo>
                    <a:pt x="0" y="0"/>
                  </a:moveTo>
                  <a:lnTo>
                    <a:pt x="773554" y="0"/>
                  </a:lnTo>
                  <a:lnTo>
                    <a:pt x="773554" y="812800"/>
                  </a:lnTo>
                  <a:lnTo>
                    <a:pt x="0" y="812800"/>
                  </a:lnTo>
                  <a:close/>
                </a:path>
              </a:pathLst>
            </a:custGeom>
            <a:solidFill>
              <a:srgbClr val="C27F7F"/>
            </a:solidFill>
          </p:spPr>
        </p:sp>
        <p:sp>
          <p:nvSpPr>
            <p:cNvPr name="TextBox 22" id="22"/>
            <p:cNvSpPr txBox="true"/>
            <p:nvPr/>
          </p:nvSpPr>
          <p:spPr>
            <a:xfrm>
              <a:off x="0" y="-333375"/>
              <a:ext cx="773554" cy="1146175"/>
            </a:xfrm>
            <a:prstGeom prst="rect">
              <a:avLst/>
            </a:prstGeom>
          </p:spPr>
          <p:txBody>
            <a:bodyPr anchor="ctr" rtlCol="false" tIns="50800" lIns="50800" bIns="50800" rIns="50800"/>
            <a:lstStyle/>
            <a:p>
              <a:pPr algn="ctr">
                <a:lnSpc>
                  <a:spcPts val="6249"/>
                </a:lnSpc>
              </a:pPr>
            </a:p>
          </p:txBody>
        </p:sp>
      </p:grpSp>
      <p:grpSp>
        <p:nvGrpSpPr>
          <p:cNvPr name="Group 23" id="23"/>
          <p:cNvGrpSpPr/>
          <p:nvPr/>
        </p:nvGrpSpPr>
        <p:grpSpPr>
          <a:xfrm rot="0">
            <a:off x="11708571" y="5501831"/>
            <a:ext cx="2392552" cy="2555565"/>
            <a:chOff x="0" y="0"/>
            <a:chExt cx="402829" cy="430275"/>
          </a:xfrm>
        </p:grpSpPr>
        <p:sp>
          <p:nvSpPr>
            <p:cNvPr name="Freeform 24" id="24"/>
            <p:cNvSpPr/>
            <p:nvPr/>
          </p:nvSpPr>
          <p:spPr>
            <a:xfrm flipH="false" flipV="false" rot="0">
              <a:off x="0" y="0"/>
              <a:ext cx="402829" cy="430275"/>
            </a:xfrm>
            <a:custGeom>
              <a:avLst/>
              <a:gdLst/>
              <a:ahLst/>
              <a:cxnLst/>
              <a:rect r="r" b="b" t="t" l="l"/>
              <a:pathLst>
                <a:path h="430275" w="402829">
                  <a:moveTo>
                    <a:pt x="0" y="0"/>
                  </a:moveTo>
                  <a:lnTo>
                    <a:pt x="402829" y="0"/>
                  </a:lnTo>
                  <a:lnTo>
                    <a:pt x="402829" y="430275"/>
                  </a:lnTo>
                  <a:lnTo>
                    <a:pt x="0" y="430275"/>
                  </a:lnTo>
                  <a:close/>
                </a:path>
              </a:pathLst>
            </a:custGeom>
            <a:blipFill>
              <a:blip r:embed="rId3"/>
              <a:stretch>
                <a:fillRect l="0" t="-12414" r="0" b="-12414"/>
              </a:stretch>
            </a:blipFill>
          </p:spPr>
        </p:sp>
      </p:grpSp>
      <p:sp>
        <p:nvSpPr>
          <p:cNvPr name="Freeform 25" id="25"/>
          <p:cNvSpPr/>
          <p:nvPr/>
        </p:nvSpPr>
        <p:spPr>
          <a:xfrm flipH="false" flipV="false" rot="0">
            <a:off x="13953074" y="1436255"/>
            <a:ext cx="2382597" cy="2555565"/>
          </a:xfrm>
          <a:custGeom>
            <a:avLst/>
            <a:gdLst/>
            <a:ahLst/>
            <a:cxnLst/>
            <a:rect r="r" b="b" t="t" l="l"/>
            <a:pathLst>
              <a:path h="2555565" w="2382597">
                <a:moveTo>
                  <a:pt x="0" y="0"/>
                </a:moveTo>
                <a:lnTo>
                  <a:pt x="2382596" y="0"/>
                </a:lnTo>
                <a:lnTo>
                  <a:pt x="2382596" y="2555565"/>
                </a:lnTo>
                <a:lnTo>
                  <a:pt x="0" y="2555565"/>
                </a:lnTo>
                <a:lnTo>
                  <a:pt x="0" y="0"/>
                </a:lnTo>
                <a:close/>
              </a:path>
            </a:pathLst>
          </a:custGeom>
          <a:blipFill>
            <a:blip r:embed="rId4"/>
            <a:stretch>
              <a:fillRect l="-3629" t="0" r="-3629" b="0"/>
            </a:stretch>
          </a:blipFill>
        </p:spPr>
      </p:sp>
      <p:sp>
        <p:nvSpPr>
          <p:cNvPr name="TextBox 26" id="26"/>
          <p:cNvSpPr txBox="true"/>
          <p:nvPr/>
        </p:nvSpPr>
        <p:spPr>
          <a:xfrm rot="0">
            <a:off x="204254" y="4382872"/>
            <a:ext cx="8517562" cy="1260465"/>
          </a:xfrm>
          <a:prstGeom prst="rect">
            <a:avLst/>
          </a:prstGeom>
        </p:spPr>
        <p:txBody>
          <a:bodyPr anchor="t" rtlCol="false" tIns="0" lIns="0" bIns="0" rIns="0">
            <a:spAutoFit/>
          </a:bodyPr>
          <a:lstStyle/>
          <a:p>
            <a:pPr algn="l">
              <a:lnSpc>
                <a:spcPts val="9800"/>
              </a:lnSpc>
            </a:pPr>
            <a:r>
              <a:rPr lang="en-US" b="true" sz="7000" spc="658">
                <a:solidFill>
                  <a:srgbClr val="8D0000"/>
                </a:solidFill>
                <a:latin typeface="Poppins Bold"/>
                <a:ea typeface="Poppins Bold"/>
                <a:cs typeface="Poppins Bold"/>
                <a:sym typeface="Poppins Bold"/>
              </a:rPr>
              <a:t>TEAM MEMBERS</a:t>
            </a:r>
          </a:p>
        </p:txBody>
      </p:sp>
      <p:sp>
        <p:nvSpPr>
          <p:cNvPr name="TextBox 27" id="27"/>
          <p:cNvSpPr txBox="true"/>
          <p:nvPr/>
        </p:nvSpPr>
        <p:spPr>
          <a:xfrm rot="0">
            <a:off x="8721816" y="4324335"/>
            <a:ext cx="4229856" cy="258562"/>
          </a:xfrm>
          <a:prstGeom prst="rect">
            <a:avLst/>
          </a:prstGeom>
        </p:spPr>
        <p:txBody>
          <a:bodyPr anchor="t" rtlCol="false" tIns="0" lIns="0" bIns="0" rIns="0">
            <a:spAutoFit/>
          </a:bodyPr>
          <a:lstStyle/>
          <a:p>
            <a:pPr algn="ctr">
              <a:lnSpc>
                <a:spcPts val="1929"/>
              </a:lnSpc>
            </a:pPr>
            <a:r>
              <a:rPr lang="en-US" b="true" sz="1929">
                <a:solidFill>
                  <a:srgbClr val="000000"/>
                </a:solidFill>
                <a:latin typeface="Canva Sans Bold"/>
                <a:ea typeface="Canva Sans Bold"/>
                <a:cs typeface="Canva Sans Bold"/>
                <a:sym typeface="Canva Sans Bold"/>
              </a:rPr>
              <a:t>AMR LABIB ISSA</a:t>
            </a:r>
          </a:p>
        </p:txBody>
      </p:sp>
      <p:sp>
        <p:nvSpPr>
          <p:cNvPr name="TextBox 28" id="28"/>
          <p:cNvSpPr txBox="true"/>
          <p:nvPr/>
        </p:nvSpPr>
        <p:spPr>
          <a:xfrm rot="0">
            <a:off x="13029444" y="4343385"/>
            <a:ext cx="4229856" cy="258562"/>
          </a:xfrm>
          <a:prstGeom prst="rect">
            <a:avLst/>
          </a:prstGeom>
        </p:spPr>
        <p:txBody>
          <a:bodyPr anchor="t" rtlCol="false" tIns="0" lIns="0" bIns="0" rIns="0">
            <a:spAutoFit/>
          </a:bodyPr>
          <a:lstStyle/>
          <a:p>
            <a:pPr algn="ctr">
              <a:lnSpc>
                <a:spcPts val="1929"/>
              </a:lnSpc>
            </a:pPr>
            <a:r>
              <a:rPr lang="en-US" b="true" sz="1929">
                <a:solidFill>
                  <a:srgbClr val="000000"/>
                </a:solidFill>
                <a:latin typeface="Canva Sans Bold"/>
                <a:ea typeface="Canva Sans Bold"/>
                <a:cs typeface="Canva Sans Bold"/>
                <a:sym typeface="Canva Sans Bold"/>
              </a:rPr>
              <a:t>HASSAN MUHAMMED JUHA</a:t>
            </a:r>
          </a:p>
        </p:txBody>
      </p:sp>
      <p:sp>
        <p:nvSpPr>
          <p:cNvPr name="TextBox 29" id="29"/>
          <p:cNvSpPr txBox="true"/>
          <p:nvPr/>
        </p:nvSpPr>
        <p:spPr>
          <a:xfrm rot="0">
            <a:off x="10789919" y="8394658"/>
            <a:ext cx="4229856" cy="258562"/>
          </a:xfrm>
          <a:prstGeom prst="rect">
            <a:avLst/>
          </a:prstGeom>
        </p:spPr>
        <p:txBody>
          <a:bodyPr anchor="t" rtlCol="false" tIns="0" lIns="0" bIns="0" rIns="0">
            <a:spAutoFit/>
          </a:bodyPr>
          <a:lstStyle/>
          <a:p>
            <a:pPr algn="ctr">
              <a:lnSpc>
                <a:spcPts val="1929"/>
              </a:lnSpc>
            </a:pPr>
            <a:r>
              <a:rPr lang="en-US" sz="1929">
                <a:solidFill>
                  <a:srgbClr val="000000"/>
                </a:solidFill>
                <a:latin typeface="Canva Sans"/>
                <a:ea typeface="Canva Sans"/>
                <a:cs typeface="Canva Sans"/>
                <a:sym typeface="Canva Sans"/>
              </a:rPr>
              <a:t>ELSAYED ASHRAF</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3503507">
            <a:off x="-2121500" y="8761459"/>
            <a:ext cx="5068421" cy="2062210"/>
            <a:chOff x="0" y="0"/>
            <a:chExt cx="1334893" cy="543133"/>
          </a:xfrm>
        </p:grpSpPr>
        <p:sp>
          <p:nvSpPr>
            <p:cNvPr name="Freeform 3" id="3"/>
            <p:cNvSpPr/>
            <p:nvPr/>
          </p:nvSpPr>
          <p:spPr>
            <a:xfrm flipH="false" flipV="false" rot="0">
              <a:off x="0" y="0"/>
              <a:ext cx="1334893" cy="543133"/>
            </a:xfrm>
            <a:custGeom>
              <a:avLst/>
              <a:gdLst/>
              <a:ahLst/>
              <a:cxnLst/>
              <a:rect r="r" b="b" t="t" l="l"/>
              <a:pathLst>
                <a:path h="543133" w="1334893">
                  <a:moveTo>
                    <a:pt x="77902" y="0"/>
                  </a:moveTo>
                  <a:lnTo>
                    <a:pt x="1256991" y="0"/>
                  </a:lnTo>
                  <a:cubicBezTo>
                    <a:pt x="1277652" y="0"/>
                    <a:pt x="1297467" y="8207"/>
                    <a:pt x="1312076" y="22817"/>
                  </a:cubicBezTo>
                  <a:cubicBezTo>
                    <a:pt x="1326685" y="37426"/>
                    <a:pt x="1334893" y="57241"/>
                    <a:pt x="1334893" y="77902"/>
                  </a:cubicBezTo>
                  <a:lnTo>
                    <a:pt x="1334893" y="465232"/>
                  </a:lnTo>
                  <a:cubicBezTo>
                    <a:pt x="1334893" y="485893"/>
                    <a:pt x="1326685" y="505707"/>
                    <a:pt x="1312076" y="520317"/>
                  </a:cubicBezTo>
                  <a:cubicBezTo>
                    <a:pt x="1297467" y="534926"/>
                    <a:pt x="1277652" y="543133"/>
                    <a:pt x="1256991" y="543133"/>
                  </a:cubicBezTo>
                  <a:lnTo>
                    <a:pt x="77902" y="543133"/>
                  </a:lnTo>
                  <a:cubicBezTo>
                    <a:pt x="34878" y="543133"/>
                    <a:pt x="0" y="508256"/>
                    <a:pt x="0" y="465232"/>
                  </a:cubicBezTo>
                  <a:lnTo>
                    <a:pt x="0" y="77902"/>
                  </a:lnTo>
                  <a:cubicBezTo>
                    <a:pt x="0" y="57241"/>
                    <a:pt x="8207" y="37426"/>
                    <a:pt x="22817" y="22817"/>
                  </a:cubicBezTo>
                  <a:cubicBezTo>
                    <a:pt x="37426" y="8207"/>
                    <a:pt x="57241" y="0"/>
                    <a:pt x="77902" y="0"/>
                  </a:cubicBezTo>
                  <a:close/>
                </a:path>
              </a:pathLst>
            </a:custGeom>
            <a:solidFill>
              <a:srgbClr val="FFE9E9"/>
            </a:solidFill>
          </p:spPr>
        </p:sp>
        <p:sp>
          <p:nvSpPr>
            <p:cNvPr name="TextBox 4" id="4"/>
            <p:cNvSpPr txBox="true"/>
            <p:nvPr/>
          </p:nvSpPr>
          <p:spPr>
            <a:xfrm>
              <a:off x="0" y="-333375"/>
              <a:ext cx="1334893" cy="876508"/>
            </a:xfrm>
            <a:prstGeom prst="rect">
              <a:avLst/>
            </a:prstGeom>
          </p:spPr>
          <p:txBody>
            <a:bodyPr anchor="ctr" rtlCol="false" tIns="50800" lIns="50800" bIns="50800" rIns="50800"/>
            <a:lstStyle/>
            <a:p>
              <a:pPr algn="ctr">
                <a:lnSpc>
                  <a:spcPts val="6249"/>
                </a:lnSpc>
              </a:pPr>
            </a:p>
          </p:txBody>
        </p:sp>
      </p:grpSp>
      <p:grpSp>
        <p:nvGrpSpPr>
          <p:cNvPr name="Group 5" id="5"/>
          <p:cNvGrpSpPr/>
          <p:nvPr/>
        </p:nvGrpSpPr>
        <p:grpSpPr>
          <a:xfrm rot="-3503507">
            <a:off x="14560717" y="-828333"/>
            <a:ext cx="5068421" cy="2062210"/>
            <a:chOff x="0" y="0"/>
            <a:chExt cx="1334893" cy="543133"/>
          </a:xfrm>
        </p:grpSpPr>
        <p:sp>
          <p:nvSpPr>
            <p:cNvPr name="Freeform 6" id="6"/>
            <p:cNvSpPr/>
            <p:nvPr/>
          </p:nvSpPr>
          <p:spPr>
            <a:xfrm flipH="false" flipV="false" rot="0">
              <a:off x="0" y="0"/>
              <a:ext cx="1334893" cy="543133"/>
            </a:xfrm>
            <a:custGeom>
              <a:avLst/>
              <a:gdLst/>
              <a:ahLst/>
              <a:cxnLst/>
              <a:rect r="r" b="b" t="t" l="l"/>
              <a:pathLst>
                <a:path h="543133" w="1334893">
                  <a:moveTo>
                    <a:pt x="77902" y="0"/>
                  </a:moveTo>
                  <a:lnTo>
                    <a:pt x="1256991" y="0"/>
                  </a:lnTo>
                  <a:cubicBezTo>
                    <a:pt x="1277652" y="0"/>
                    <a:pt x="1297467" y="8207"/>
                    <a:pt x="1312076" y="22817"/>
                  </a:cubicBezTo>
                  <a:cubicBezTo>
                    <a:pt x="1326685" y="37426"/>
                    <a:pt x="1334893" y="57241"/>
                    <a:pt x="1334893" y="77902"/>
                  </a:cubicBezTo>
                  <a:lnTo>
                    <a:pt x="1334893" y="465232"/>
                  </a:lnTo>
                  <a:cubicBezTo>
                    <a:pt x="1334893" y="485893"/>
                    <a:pt x="1326685" y="505707"/>
                    <a:pt x="1312076" y="520317"/>
                  </a:cubicBezTo>
                  <a:cubicBezTo>
                    <a:pt x="1297467" y="534926"/>
                    <a:pt x="1277652" y="543133"/>
                    <a:pt x="1256991" y="543133"/>
                  </a:cubicBezTo>
                  <a:lnTo>
                    <a:pt x="77902" y="543133"/>
                  </a:lnTo>
                  <a:cubicBezTo>
                    <a:pt x="34878" y="543133"/>
                    <a:pt x="0" y="508256"/>
                    <a:pt x="0" y="465232"/>
                  </a:cubicBezTo>
                  <a:lnTo>
                    <a:pt x="0" y="77902"/>
                  </a:lnTo>
                  <a:cubicBezTo>
                    <a:pt x="0" y="57241"/>
                    <a:pt x="8207" y="37426"/>
                    <a:pt x="22817" y="22817"/>
                  </a:cubicBezTo>
                  <a:cubicBezTo>
                    <a:pt x="37426" y="8207"/>
                    <a:pt x="57241" y="0"/>
                    <a:pt x="77902" y="0"/>
                  </a:cubicBezTo>
                  <a:close/>
                </a:path>
              </a:pathLst>
            </a:custGeom>
            <a:solidFill>
              <a:srgbClr val="FFE9E9"/>
            </a:solidFill>
          </p:spPr>
        </p:sp>
        <p:sp>
          <p:nvSpPr>
            <p:cNvPr name="TextBox 7" id="7"/>
            <p:cNvSpPr txBox="true"/>
            <p:nvPr/>
          </p:nvSpPr>
          <p:spPr>
            <a:xfrm>
              <a:off x="0" y="-333375"/>
              <a:ext cx="1334893" cy="876508"/>
            </a:xfrm>
            <a:prstGeom prst="rect">
              <a:avLst/>
            </a:prstGeom>
          </p:spPr>
          <p:txBody>
            <a:bodyPr anchor="ctr" rtlCol="false" tIns="50800" lIns="50800" bIns="50800" rIns="50800"/>
            <a:lstStyle/>
            <a:p>
              <a:pPr algn="ctr">
                <a:lnSpc>
                  <a:spcPts val="6249"/>
                </a:lnSpc>
              </a:pPr>
            </a:p>
          </p:txBody>
        </p:sp>
      </p:grpSp>
      <p:sp>
        <p:nvSpPr>
          <p:cNvPr name="Freeform 8" id="8"/>
          <p:cNvSpPr/>
          <p:nvPr/>
        </p:nvSpPr>
        <p:spPr>
          <a:xfrm flipH="false" flipV="false" rot="0">
            <a:off x="4157998" y="1493627"/>
            <a:ext cx="6580501" cy="8793373"/>
          </a:xfrm>
          <a:custGeom>
            <a:avLst/>
            <a:gdLst/>
            <a:ahLst/>
            <a:cxnLst/>
            <a:rect r="r" b="b" t="t" l="l"/>
            <a:pathLst>
              <a:path h="8793373" w="6580501">
                <a:moveTo>
                  <a:pt x="0" y="0"/>
                </a:moveTo>
                <a:lnTo>
                  <a:pt x="6580501" y="0"/>
                </a:lnTo>
                <a:lnTo>
                  <a:pt x="6580501" y="8793373"/>
                </a:lnTo>
                <a:lnTo>
                  <a:pt x="0" y="8793373"/>
                </a:lnTo>
                <a:lnTo>
                  <a:pt x="0" y="0"/>
                </a:lnTo>
                <a:close/>
              </a:path>
            </a:pathLst>
          </a:custGeom>
          <a:blipFill>
            <a:blip r:embed="rId2"/>
            <a:stretch>
              <a:fillRect l="-12011" t="-11135" r="-12821" b="-8440"/>
            </a:stretch>
          </a:blipFill>
        </p:spPr>
      </p:sp>
      <p:sp>
        <p:nvSpPr>
          <p:cNvPr name="TextBox 9" id="9"/>
          <p:cNvSpPr txBox="true"/>
          <p:nvPr/>
        </p:nvSpPr>
        <p:spPr>
          <a:xfrm rot="0">
            <a:off x="4388429" y="383672"/>
            <a:ext cx="9511141" cy="1109955"/>
          </a:xfrm>
          <a:prstGeom prst="rect">
            <a:avLst/>
          </a:prstGeom>
        </p:spPr>
        <p:txBody>
          <a:bodyPr anchor="t" rtlCol="false" tIns="0" lIns="0" bIns="0" rIns="0">
            <a:spAutoFit/>
          </a:bodyPr>
          <a:lstStyle/>
          <a:p>
            <a:pPr algn="l">
              <a:lnSpc>
                <a:spcPts val="7700"/>
              </a:lnSpc>
            </a:pPr>
            <a:r>
              <a:rPr lang="en-US" b="true" sz="7700" spc="646">
                <a:solidFill>
                  <a:srgbClr val="8D0000"/>
                </a:solidFill>
                <a:latin typeface="Poppins Bold"/>
                <a:ea typeface="Poppins Bold"/>
                <a:cs typeface="Poppins Bold"/>
                <a:sym typeface="Poppins Bold"/>
              </a:rPr>
              <a:t>TOP Module TB</a:t>
            </a:r>
          </a:p>
        </p:txBody>
      </p:sp>
      <p:sp>
        <p:nvSpPr>
          <p:cNvPr name="TextBox 10" id="10"/>
          <p:cNvSpPr txBox="true"/>
          <p:nvPr/>
        </p:nvSpPr>
        <p:spPr>
          <a:xfrm rot="0">
            <a:off x="465297" y="1066928"/>
            <a:ext cx="4307513" cy="1076393"/>
          </a:xfrm>
          <a:prstGeom prst="rect">
            <a:avLst/>
          </a:prstGeom>
        </p:spPr>
        <p:txBody>
          <a:bodyPr anchor="t" rtlCol="false" tIns="0" lIns="0" bIns="0" rIns="0">
            <a:spAutoFit/>
          </a:bodyPr>
          <a:lstStyle/>
          <a:p>
            <a:pPr algn="ctr">
              <a:lnSpc>
                <a:spcPts val="8399"/>
              </a:lnSpc>
              <a:spcBef>
                <a:spcPct val="0"/>
              </a:spcBef>
            </a:pPr>
            <a:r>
              <a:rPr lang="en-US" sz="5999">
                <a:solidFill>
                  <a:srgbClr val="2B2B2B"/>
                </a:solidFill>
                <a:latin typeface="Poppins"/>
                <a:ea typeface="Poppins"/>
                <a:cs typeface="Poppins"/>
                <a:sym typeface="Poppins"/>
              </a:rPr>
              <a:t>Do file </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3503507">
            <a:off x="-2121500" y="8761459"/>
            <a:ext cx="5068421" cy="2062210"/>
            <a:chOff x="0" y="0"/>
            <a:chExt cx="1334893" cy="543133"/>
          </a:xfrm>
        </p:grpSpPr>
        <p:sp>
          <p:nvSpPr>
            <p:cNvPr name="Freeform 3" id="3"/>
            <p:cNvSpPr/>
            <p:nvPr/>
          </p:nvSpPr>
          <p:spPr>
            <a:xfrm flipH="false" flipV="false" rot="0">
              <a:off x="0" y="0"/>
              <a:ext cx="1334893" cy="543133"/>
            </a:xfrm>
            <a:custGeom>
              <a:avLst/>
              <a:gdLst/>
              <a:ahLst/>
              <a:cxnLst/>
              <a:rect r="r" b="b" t="t" l="l"/>
              <a:pathLst>
                <a:path h="543133" w="1334893">
                  <a:moveTo>
                    <a:pt x="77902" y="0"/>
                  </a:moveTo>
                  <a:lnTo>
                    <a:pt x="1256991" y="0"/>
                  </a:lnTo>
                  <a:cubicBezTo>
                    <a:pt x="1277652" y="0"/>
                    <a:pt x="1297467" y="8207"/>
                    <a:pt x="1312076" y="22817"/>
                  </a:cubicBezTo>
                  <a:cubicBezTo>
                    <a:pt x="1326685" y="37426"/>
                    <a:pt x="1334893" y="57241"/>
                    <a:pt x="1334893" y="77902"/>
                  </a:cubicBezTo>
                  <a:lnTo>
                    <a:pt x="1334893" y="465232"/>
                  </a:lnTo>
                  <a:cubicBezTo>
                    <a:pt x="1334893" y="485893"/>
                    <a:pt x="1326685" y="505707"/>
                    <a:pt x="1312076" y="520317"/>
                  </a:cubicBezTo>
                  <a:cubicBezTo>
                    <a:pt x="1297467" y="534926"/>
                    <a:pt x="1277652" y="543133"/>
                    <a:pt x="1256991" y="543133"/>
                  </a:cubicBezTo>
                  <a:lnTo>
                    <a:pt x="77902" y="543133"/>
                  </a:lnTo>
                  <a:cubicBezTo>
                    <a:pt x="34878" y="543133"/>
                    <a:pt x="0" y="508256"/>
                    <a:pt x="0" y="465232"/>
                  </a:cubicBezTo>
                  <a:lnTo>
                    <a:pt x="0" y="77902"/>
                  </a:lnTo>
                  <a:cubicBezTo>
                    <a:pt x="0" y="57241"/>
                    <a:pt x="8207" y="37426"/>
                    <a:pt x="22817" y="22817"/>
                  </a:cubicBezTo>
                  <a:cubicBezTo>
                    <a:pt x="37426" y="8207"/>
                    <a:pt x="57241" y="0"/>
                    <a:pt x="77902" y="0"/>
                  </a:cubicBezTo>
                  <a:close/>
                </a:path>
              </a:pathLst>
            </a:custGeom>
            <a:solidFill>
              <a:srgbClr val="FFE9E9"/>
            </a:solidFill>
          </p:spPr>
        </p:sp>
        <p:sp>
          <p:nvSpPr>
            <p:cNvPr name="TextBox 4" id="4"/>
            <p:cNvSpPr txBox="true"/>
            <p:nvPr/>
          </p:nvSpPr>
          <p:spPr>
            <a:xfrm>
              <a:off x="0" y="-333375"/>
              <a:ext cx="1334893" cy="876508"/>
            </a:xfrm>
            <a:prstGeom prst="rect">
              <a:avLst/>
            </a:prstGeom>
          </p:spPr>
          <p:txBody>
            <a:bodyPr anchor="ctr" rtlCol="false" tIns="50800" lIns="50800" bIns="50800" rIns="50800"/>
            <a:lstStyle/>
            <a:p>
              <a:pPr algn="ctr">
                <a:lnSpc>
                  <a:spcPts val="6249"/>
                </a:lnSpc>
              </a:pPr>
            </a:p>
          </p:txBody>
        </p:sp>
      </p:grpSp>
      <p:grpSp>
        <p:nvGrpSpPr>
          <p:cNvPr name="Group 5" id="5"/>
          <p:cNvGrpSpPr/>
          <p:nvPr/>
        </p:nvGrpSpPr>
        <p:grpSpPr>
          <a:xfrm rot="-3503507">
            <a:off x="14560717" y="-828333"/>
            <a:ext cx="5068421" cy="2062210"/>
            <a:chOff x="0" y="0"/>
            <a:chExt cx="1334893" cy="543133"/>
          </a:xfrm>
        </p:grpSpPr>
        <p:sp>
          <p:nvSpPr>
            <p:cNvPr name="Freeform 6" id="6"/>
            <p:cNvSpPr/>
            <p:nvPr/>
          </p:nvSpPr>
          <p:spPr>
            <a:xfrm flipH="false" flipV="false" rot="0">
              <a:off x="0" y="0"/>
              <a:ext cx="1334893" cy="543133"/>
            </a:xfrm>
            <a:custGeom>
              <a:avLst/>
              <a:gdLst/>
              <a:ahLst/>
              <a:cxnLst/>
              <a:rect r="r" b="b" t="t" l="l"/>
              <a:pathLst>
                <a:path h="543133" w="1334893">
                  <a:moveTo>
                    <a:pt x="77902" y="0"/>
                  </a:moveTo>
                  <a:lnTo>
                    <a:pt x="1256991" y="0"/>
                  </a:lnTo>
                  <a:cubicBezTo>
                    <a:pt x="1277652" y="0"/>
                    <a:pt x="1297467" y="8207"/>
                    <a:pt x="1312076" y="22817"/>
                  </a:cubicBezTo>
                  <a:cubicBezTo>
                    <a:pt x="1326685" y="37426"/>
                    <a:pt x="1334893" y="57241"/>
                    <a:pt x="1334893" y="77902"/>
                  </a:cubicBezTo>
                  <a:lnTo>
                    <a:pt x="1334893" y="465232"/>
                  </a:lnTo>
                  <a:cubicBezTo>
                    <a:pt x="1334893" y="485893"/>
                    <a:pt x="1326685" y="505707"/>
                    <a:pt x="1312076" y="520317"/>
                  </a:cubicBezTo>
                  <a:cubicBezTo>
                    <a:pt x="1297467" y="534926"/>
                    <a:pt x="1277652" y="543133"/>
                    <a:pt x="1256991" y="543133"/>
                  </a:cubicBezTo>
                  <a:lnTo>
                    <a:pt x="77902" y="543133"/>
                  </a:lnTo>
                  <a:cubicBezTo>
                    <a:pt x="34878" y="543133"/>
                    <a:pt x="0" y="508256"/>
                    <a:pt x="0" y="465232"/>
                  </a:cubicBezTo>
                  <a:lnTo>
                    <a:pt x="0" y="77902"/>
                  </a:lnTo>
                  <a:cubicBezTo>
                    <a:pt x="0" y="57241"/>
                    <a:pt x="8207" y="37426"/>
                    <a:pt x="22817" y="22817"/>
                  </a:cubicBezTo>
                  <a:cubicBezTo>
                    <a:pt x="37426" y="8207"/>
                    <a:pt x="57241" y="0"/>
                    <a:pt x="77902" y="0"/>
                  </a:cubicBezTo>
                  <a:close/>
                </a:path>
              </a:pathLst>
            </a:custGeom>
            <a:solidFill>
              <a:srgbClr val="FFE9E9"/>
            </a:solidFill>
          </p:spPr>
        </p:sp>
        <p:sp>
          <p:nvSpPr>
            <p:cNvPr name="TextBox 7" id="7"/>
            <p:cNvSpPr txBox="true"/>
            <p:nvPr/>
          </p:nvSpPr>
          <p:spPr>
            <a:xfrm>
              <a:off x="0" y="-333375"/>
              <a:ext cx="1334893" cy="876508"/>
            </a:xfrm>
            <a:prstGeom prst="rect">
              <a:avLst/>
            </a:prstGeom>
          </p:spPr>
          <p:txBody>
            <a:bodyPr anchor="ctr" rtlCol="false" tIns="50800" lIns="50800" bIns="50800" rIns="50800"/>
            <a:lstStyle/>
            <a:p>
              <a:pPr algn="ctr">
                <a:lnSpc>
                  <a:spcPts val="6249"/>
                </a:lnSpc>
              </a:pPr>
            </a:p>
          </p:txBody>
        </p:sp>
      </p:grpSp>
      <p:sp>
        <p:nvSpPr>
          <p:cNvPr name="Freeform 8" id="8"/>
          <p:cNvSpPr/>
          <p:nvPr/>
        </p:nvSpPr>
        <p:spPr>
          <a:xfrm flipH="false" flipV="false" rot="0">
            <a:off x="0" y="2461868"/>
            <a:ext cx="18148230" cy="7825132"/>
          </a:xfrm>
          <a:custGeom>
            <a:avLst/>
            <a:gdLst/>
            <a:ahLst/>
            <a:cxnLst/>
            <a:rect r="r" b="b" t="t" l="l"/>
            <a:pathLst>
              <a:path h="7825132" w="18148230">
                <a:moveTo>
                  <a:pt x="0" y="0"/>
                </a:moveTo>
                <a:lnTo>
                  <a:pt x="18148230" y="0"/>
                </a:lnTo>
                <a:lnTo>
                  <a:pt x="18148230" y="7825132"/>
                </a:lnTo>
                <a:lnTo>
                  <a:pt x="0" y="7825132"/>
                </a:lnTo>
                <a:lnTo>
                  <a:pt x="0" y="0"/>
                </a:lnTo>
                <a:close/>
              </a:path>
            </a:pathLst>
          </a:custGeom>
          <a:blipFill>
            <a:blip r:embed="rId2"/>
            <a:stretch>
              <a:fillRect l="-397" t="-1687" r="-397" b="0"/>
            </a:stretch>
          </a:blipFill>
        </p:spPr>
      </p:sp>
      <p:sp>
        <p:nvSpPr>
          <p:cNvPr name="TextBox 9" id="9"/>
          <p:cNvSpPr txBox="true"/>
          <p:nvPr/>
        </p:nvSpPr>
        <p:spPr>
          <a:xfrm rot="0">
            <a:off x="4388429" y="383672"/>
            <a:ext cx="9511141" cy="1109955"/>
          </a:xfrm>
          <a:prstGeom prst="rect">
            <a:avLst/>
          </a:prstGeom>
        </p:spPr>
        <p:txBody>
          <a:bodyPr anchor="t" rtlCol="false" tIns="0" lIns="0" bIns="0" rIns="0">
            <a:spAutoFit/>
          </a:bodyPr>
          <a:lstStyle/>
          <a:p>
            <a:pPr algn="l">
              <a:lnSpc>
                <a:spcPts val="7700"/>
              </a:lnSpc>
            </a:pPr>
            <a:r>
              <a:rPr lang="en-US" b="true" sz="7700" spc="646">
                <a:solidFill>
                  <a:srgbClr val="8D0000"/>
                </a:solidFill>
                <a:latin typeface="Poppins Bold"/>
                <a:ea typeface="Poppins Bold"/>
                <a:cs typeface="Poppins Bold"/>
                <a:sym typeface="Poppins Bold"/>
              </a:rPr>
              <a:t>TOP Module TB</a:t>
            </a:r>
          </a:p>
        </p:txBody>
      </p:sp>
      <p:sp>
        <p:nvSpPr>
          <p:cNvPr name="TextBox 10" id="10"/>
          <p:cNvSpPr txBox="true"/>
          <p:nvPr/>
        </p:nvSpPr>
        <p:spPr>
          <a:xfrm rot="0">
            <a:off x="412711" y="1353826"/>
            <a:ext cx="4307513" cy="1076393"/>
          </a:xfrm>
          <a:prstGeom prst="rect">
            <a:avLst/>
          </a:prstGeom>
        </p:spPr>
        <p:txBody>
          <a:bodyPr anchor="t" rtlCol="false" tIns="0" lIns="0" bIns="0" rIns="0">
            <a:spAutoFit/>
          </a:bodyPr>
          <a:lstStyle/>
          <a:p>
            <a:pPr algn="ctr">
              <a:lnSpc>
                <a:spcPts val="8399"/>
              </a:lnSpc>
              <a:spcBef>
                <a:spcPct val="0"/>
              </a:spcBef>
            </a:pPr>
            <a:r>
              <a:rPr lang="en-US" sz="5999">
                <a:solidFill>
                  <a:srgbClr val="2B2B2B"/>
                </a:solidFill>
                <a:latin typeface="Poppins"/>
                <a:ea typeface="Poppins"/>
                <a:cs typeface="Poppins"/>
                <a:sym typeface="Poppins"/>
              </a:rPr>
              <a:t>Reset On</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3503507">
            <a:off x="-2121500" y="8761459"/>
            <a:ext cx="5068421" cy="2062210"/>
            <a:chOff x="0" y="0"/>
            <a:chExt cx="1334893" cy="543133"/>
          </a:xfrm>
        </p:grpSpPr>
        <p:sp>
          <p:nvSpPr>
            <p:cNvPr name="Freeform 3" id="3"/>
            <p:cNvSpPr/>
            <p:nvPr/>
          </p:nvSpPr>
          <p:spPr>
            <a:xfrm flipH="false" flipV="false" rot="0">
              <a:off x="0" y="0"/>
              <a:ext cx="1334893" cy="543133"/>
            </a:xfrm>
            <a:custGeom>
              <a:avLst/>
              <a:gdLst/>
              <a:ahLst/>
              <a:cxnLst/>
              <a:rect r="r" b="b" t="t" l="l"/>
              <a:pathLst>
                <a:path h="543133" w="1334893">
                  <a:moveTo>
                    <a:pt x="77902" y="0"/>
                  </a:moveTo>
                  <a:lnTo>
                    <a:pt x="1256991" y="0"/>
                  </a:lnTo>
                  <a:cubicBezTo>
                    <a:pt x="1277652" y="0"/>
                    <a:pt x="1297467" y="8207"/>
                    <a:pt x="1312076" y="22817"/>
                  </a:cubicBezTo>
                  <a:cubicBezTo>
                    <a:pt x="1326685" y="37426"/>
                    <a:pt x="1334893" y="57241"/>
                    <a:pt x="1334893" y="77902"/>
                  </a:cubicBezTo>
                  <a:lnTo>
                    <a:pt x="1334893" y="465232"/>
                  </a:lnTo>
                  <a:cubicBezTo>
                    <a:pt x="1334893" y="485893"/>
                    <a:pt x="1326685" y="505707"/>
                    <a:pt x="1312076" y="520317"/>
                  </a:cubicBezTo>
                  <a:cubicBezTo>
                    <a:pt x="1297467" y="534926"/>
                    <a:pt x="1277652" y="543133"/>
                    <a:pt x="1256991" y="543133"/>
                  </a:cubicBezTo>
                  <a:lnTo>
                    <a:pt x="77902" y="543133"/>
                  </a:lnTo>
                  <a:cubicBezTo>
                    <a:pt x="34878" y="543133"/>
                    <a:pt x="0" y="508256"/>
                    <a:pt x="0" y="465232"/>
                  </a:cubicBezTo>
                  <a:lnTo>
                    <a:pt x="0" y="77902"/>
                  </a:lnTo>
                  <a:cubicBezTo>
                    <a:pt x="0" y="57241"/>
                    <a:pt x="8207" y="37426"/>
                    <a:pt x="22817" y="22817"/>
                  </a:cubicBezTo>
                  <a:cubicBezTo>
                    <a:pt x="37426" y="8207"/>
                    <a:pt x="57241" y="0"/>
                    <a:pt x="77902" y="0"/>
                  </a:cubicBezTo>
                  <a:close/>
                </a:path>
              </a:pathLst>
            </a:custGeom>
            <a:solidFill>
              <a:srgbClr val="FFE9E9"/>
            </a:solidFill>
          </p:spPr>
        </p:sp>
        <p:sp>
          <p:nvSpPr>
            <p:cNvPr name="TextBox 4" id="4"/>
            <p:cNvSpPr txBox="true"/>
            <p:nvPr/>
          </p:nvSpPr>
          <p:spPr>
            <a:xfrm>
              <a:off x="0" y="-333375"/>
              <a:ext cx="1334893" cy="876508"/>
            </a:xfrm>
            <a:prstGeom prst="rect">
              <a:avLst/>
            </a:prstGeom>
          </p:spPr>
          <p:txBody>
            <a:bodyPr anchor="ctr" rtlCol="false" tIns="50800" lIns="50800" bIns="50800" rIns="50800"/>
            <a:lstStyle/>
            <a:p>
              <a:pPr algn="ctr">
                <a:lnSpc>
                  <a:spcPts val="6249"/>
                </a:lnSpc>
              </a:pPr>
            </a:p>
          </p:txBody>
        </p:sp>
      </p:grpSp>
      <p:grpSp>
        <p:nvGrpSpPr>
          <p:cNvPr name="Group 5" id="5"/>
          <p:cNvGrpSpPr/>
          <p:nvPr/>
        </p:nvGrpSpPr>
        <p:grpSpPr>
          <a:xfrm rot="-3503507">
            <a:off x="14560717" y="-828333"/>
            <a:ext cx="5068421" cy="2062210"/>
            <a:chOff x="0" y="0"/>
            <a:chExt cx="1334893" cy="543133"/>
          </a:xfrm>
        </p:grpSpPr>
        <p:sp>
          <p:nvSpPr>
            <p:cNvPr name="Freeform 6" id="6"/>
            <p:cNvSpPr/>
            <p:nvPr/>
          </p:nvSpPr>
          <p:spPr>
            <a:xfrm flipH="false" flipV="false" rot="0">
              <a:off x="0" y="0"/>
              <a:ext cx="1334893" cy="543133"/>
            </a:xfrm>
            <a:custGeom>
              <a:avLst/>
              <a:gdLst/>
              <a:ahLst/>
              <a:cxnLst/>
              <a:rect r="r" b="b" t="t" l="l"/>
              <a:pathLst>
                <a:path h="543133" w="1334893">
                  <a:moveTo>
                    <a:pt x="77902" y="0"/>
                  </a:moveTo>
                  <a:lnTo>
                    <a:pt x="1256991" y="0"/>
                  </a:lnTo>
                  <a:cubicBezTo>
                    <a:pt x="1277652" y="0"/>
                    <a:pt x="1297467" y="8207"/>
                    <a:pt x="1312076" y="22817"/>
                  </a:cubicBezTo>
                  <a:cubicBezTo>
                    <a:pt x="1326685" y="37426"/>
                    <a:pt x="1334893" y="57241"/>
                    <a:pt x="1334893" y="77902"/>
                  </a:cubicBezTo>
                  <a:lnTo>
                    <a:pt x="1334893" y="465232"/>
                  </a:lnTo>
                  <a:cubicBezTo>
                    <a:pt x="1334893" y="485893"/>
                    <a:pt x="1326685" y="505707"/>
                    <a:pt x="1312076" y="520317"/>
                  </a:cubicBezTo>
                  <a:cubicBezTo>
                    <a:pt x="1297467" y="534926"/>
                    <a:pt x="1277652" y="543133"/>
                    <a:pt x="1256991" y="543133"/>
                  </a:cubicBezTo>
                  <a:lnTo>
                    <a:pt x="77902" y="543133"/>
                  </a:lnTo>
                  <a:cubicBezTo>
                    <a:pt x="34878" y="543133"/>
                    <a:pt x="0" y="508256"/>
                    <a:pt x="0" y="465232"/>
                  </a:cubicBezTo>
                  <a:lnTo>
                    <a:pt x="0" y="77902"/>
                  </a:lnTo>
                  <a:cubicBezTo>
                    <a:pt x="0" y="57241"/>
                    <a:pt x="8207" y="37426"/>
                    <a:pt x="22817" y="22817"/>
                  </a:cubicBezTo>
                  <a:cubicBezTo>
                    <a:pt x="37426" y="8207"/>
                    <a:pt x="57241" y="0"/>
                    <a:pt x="77902" y="0"/>
                  </a:cubicBezTo>
                  <a:close/>
                </a:path>
              </a:pathLst>
            </a:custGeom>
            <a:solidFill>
              <a:srgbClr val="FFE9E9"/>
            </a:solidFill>
          </p:spPr>
        </p:sp>
        <p:sp>
          <p:nvSpPr>
            <p:cNvPr name="TextBox 7" id="7"/>
            <p:cNvSpPr txBox="true"/>
            <p:nvPr/>
          </p:nvSpPr>
          <p:spPr>
            <a:xfrm>
              <a:off x="0" y="-333375"/>
              <a:ext cx="1334893" cy="876508"/>
            </a:xfrm>
            <a:prstGeom prst="rect">
              <a:avLst/>
            </a:prstGeom>
          </p:spPr>
          <p:txBody>
            <a:bodyPr anchor="ctr" rtlCol="false" tIns="50800" lIns="50800" bIns="50800" rIns="50800"/>
            <a:lstStyle/>
            <a:p>
              <a:pPr algn="ctr">
                <a:lnSpc>
                  <a:spcPts val="6249"/>
                </a:lnSpc>
              </a:pPr>
            </a:p>
          </p:txBody>
        </p:sp>
      </p:grpSp>
      <p:sp>
        <p:nvSpPr>
          <p:cNvPr name="Freeform 8" id="8"/>
          <p:cNvSpPr/>
          <p:nvPr/>
        </p:nvSpPr>
        <p:spPr>
          <a:xfrm flipH="false" flipV="false" rot="0">
            <a:off x="137670" y="2205863"/>
            <a:ext cx="18012661" cy="8081137"/>
          </a:xfrm>
          <a:custGeom>
            <a:avLst/>
            <a:gdLst/>
            <a:ahLst/>
            <a:cxnLst/>
            <a:rect r="r" b="b" t="t" l="l"/>
            <a:pathLst>
              <a:path h="8081137" w="18012661">
                <a:moveTo>
                  <a:pt x="0" y="0"/>
                </a:moveTo>
                <a:lnTo>
                  <a:pt x="18012660" y="0"/>
                </a:lnTo>
                <a:lnTo>
                  <a:pt x="18012660" y="8081137"/>
                </a:lnTo>
                <a:lnTo>
                  <a:pt x="0" y="8081137"/>
                </a:lnTo>
                <a:lnTo>
                  <a:pt x="0" y="0"/>
                </a:lnTo>
                <a:close/>
              </a:path>
            </a:pathLst>
          </a:custGeom>
          <a:blipFill>
            <a:blip r:embed="rId2"/>
            <a:stretch>
              <a:fillRect l="0" t="-547" r="-713" b="-752"/>
            </a:stretch>
          </a:blipFill>
        </p:spPr>
      </p:sp>
      <p:sp>
        <p:nvSpPr>
          <p:cNvPr name="TextBox 9" id="9"/>
          <p:cNvSpPr txBox="true"/>
          <p:nvPr/>
        </p:nvSpPr>
        <p:spPr>
          <a:xfrm rot="0">
            <a:off x="4388429" y="383672"/>
            <a:ext cx="9511141" cy="1109955"/>
          </a:xfrm>
          <a:prstGeom prst="rect">
            <a:avLst/>
          </a:prstGeom>
        </p:spPr>
        <p:txBody>
          <a:bodyPr anchor="t" rtlCol="false" tIns="0" lIns="0" bIns="0" rIns="0">
            <a:spAutoFit/>
          </a:bodyPr>
          <a:lstStyle/>
          <a:p>
            <a:pPr algn="l">
              <a:lnSpc>
                <a:spcPts val="7700"/>
              </a:lnSpc>
            </a:pPr>
            <a:r>
              <a:rPr lang="en-US" b="true" sz="7700" spc="646">
                <a:solidFill>
                  <a:srgbClr val="8D0000"/>
                </a:solidFill>
                <a:latin typeface="Poppins Bold"/>
                <a:ea typeface="Poppins Bold"/>
                <a:cs typeface="Poppins Bold"/>
                <a:sym typeface="Poppins Bold"/>
              </a:rPr>
              <a:t>TOP Module TB</a:t>
            </a:r>
          </a:p>
        </p:txBody>
      </p:sp>
      <p:sp>
        <p:nvSpPr>
          <p:cNvPr name="TextBox 10" id="10"/>
          <p:cNvSpPr txBox="true"/>
          <p:nvPr/>
        </p:nvSpPr>
        <p:spPr>
          <a:xfrm rot="0">
            <a:off x="284240" y="1129470"/>
            <a:ext cx="4307513" cy="1076393"/>
          </a:xfrm>
          <a:prstGeom prst="rect">
            <a:avLst/>
          </a:prstGeom>
        </p:spPr>
        <p:txBody>
          <a:bodyPr anchor="t" rtlCol="false" tIns="0" lIns="0" bIns="0" rIns="0">
            <a:spAutoFit/>
          </a:bodyPr>
          <a:lstStyle/>
          <a:p>
            <a:pPr algn="ctr">
              <a:lnSpc>
                <a:spcPts val="8399"/>
              </a:lnSpc>
              <a:spcBef>
                <a:spcPct val="0"/>
              </a:spcBef>
            </a:pPr>
            <a:r>
              <a:rPr lang="en-US" sz="5999">
                <a:solidFill>
                  <a:srgbClr val="2B2B2B"/>
                </a:solidFill>
                <a:latin typeface="Poppins"/>
                <a:ea typeface="Poppins"/>
                <a:cs typeface="Poppins"/>
                <a:sym typeface="Poppins"/>
              </a:rPr>
              <a:t>Pb_A On</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3503507">
            <a:off x="-2121500" y="8761459"/>
            <a:ext cx="5068421" cy="2062210"/>
            <a:chOff x="0" y="0"/>
            <a:chExt cx="1334893" cy="543133"/>
          </a:xfrm>
        </p:grpSpPr>
        <p:sp>
          <p:nvSpPr>
            <p:cNvPr name="Freeform 3" id="3"/>
            <p:cNvSpPr/>
            <p:nvPr/>
          </p:nvSpPr>
          <p:spPr>
            <a:xfrm flipH="false" flipV="false" rot="0">
              <a:off x="0" y="0"/>
              <a:ext cx="1334893" cy="543133"/>
            </a:xfrm>
            <a:custGeom>
              <a:avLst/>
              <a:gdLst/>
              <a:ahLst/>
              <a:cxnLst/>
              <a:rect r="r" b="b" t="t" l="l"/>
              <a:pathLst>
                <a:path h="543133" w="1334893">
                  <a:moveTo>
                    <a:pt x="77902" y="0"/>
                  </a:moveTo>
                  <a:lnTo>
                    <a:pt x="1256991" y="0"/>
                  </a:lnTo>
                  <a:cubicBezTo>
                    <a:pt x="1277652" y="0"/>
                    <a:pt x="1297467" y="8207"/>
                    <a:pt x="1312076" y="22817"/>
                  </a:cubicBezTo>
                  <a:cubicBezTo>
                    <a:pt x="1326685" y="37426"/>
                    <a:pt x="1334893" y="57241"/>
                    <a:pt x="1334893" y="77902"/>
                  </a:cubicBezTo>
                  <a:lnTo>
                    <a:pt x="1334893" y="465232"/>
                  </a:lnTo>
                  <a:cubicBezTo>
                    <a:pt x="1334893" y="485893"/>
                    <a:pt x="1326685" y="505707"/>
                    <a:pt x="1312076" y="520317"/>
                  </a:cubicBezTo>
                  <a:cubicBezTo>
                    <a:pt x="1297467" y="534926"/>
                    <a:pt x="1277652" y="543133"/>
                    <a:pt x="1256991" y="543133"/>
                  </a:cubicBezTo>
                  <a:lnTo>
                    <a:pt x="77902" y="543133"/>
                  </a:lnTo>
                  <a:cubicBezTo>
                    <a:pt x="34878" y="543133"/>
                    <a:pt x="0" y="508256"/>
                    <a:pt x="0" y="465232"/>
                  </a:cubicBezTo>
                  <a:lnTo>
                    <a:pt x="0" y="77902"/>
                  </a:lnTo>
                  <a:cubicBezTo>
                    <a:pt x="0" y="57241"/>
                    <a:pt x="8207" y="37426"/>
                    <a:pt x="22817" y="22817"/>
                  </a:cubicBezTo>
                  <a:cubicBezTo>
                    <a:pt x="37426" y="8207"/>
                    <a:pt x="57241" y="0"/>
                    <a:pt x="77902" y="0"/>
                  </a:cubicBezTo>
                  <a:close/>
                </a:path>
              </a:pathLst>
            </a:custGeom>
            <a:solidFill>
              <a:srgbClr val="FFE9E9"/>
            </a:solidFill>
          </p:spPr>
        </p:sp>
        <p:sp>
          <p:nvSpPr>
            <p:cNvPr name="TextBox 4" id="4"/>
            <p:cNvSpPr txBox="true"/>
            <p:nvPr/>
          </p:nvSpPr>
          <p:spPr>
            <a:xfrm>
              <a:off x="0" y="-333375"/>
              <a:ext cx="1334893" cy="876508"/>
            </a:xfrm>
            <a:prstGeom prst="rect">
              <a:avLst/>
            </a:prstGeom>
          </p:spPr>
          <p:txBody>
            <a:bodyPr anchor="ctr" rtlCol="false" tIns="50800" lIns="50800" bIns="50800" rIns="50800"/>
            <a:lstStyle/>
            <a:p>
              <a:pPr algn="ctr">
                <a:lnSpc>
                  <a:spcPts val="6249"/>
                </a:lnSpc>
              </a:pPr>
            </a:p>
          </p:txBody>
        </p:sp>
      </p:grpSp>
      <p:grpSp>
        <p:nvGrpSpPr>
          <p:cNvPr name="Group 5" id="5"/>
          <p:cNvGrpSpPr/>
          <p:nvPr/>
        </p:nvGrpSpPr>
        <p:grpSpPr>
          <a:xfrm rot="-3503507">
            <a:off x="14560717" y="-828333"/>
            <a:ext cx="5068421" cy="2062210"/>
            <a:chOff x="0" y="0"/>
            <a:chExt cx="1334893" cy="543133"/>
          </a:xfrm>
        </p:grpSpPr>
        <p:sp>
          <p:nvSpPr>
            <p:cNvPr name="Freeform 6" id="6"/>
            <p:cNvSpPr/>
            <p:nvPr/>
          </p:nvSpPr>
          <p:spPr>
            <a:xfrm flipH="false" flipV="false" rot="0">
              <a:off x="0" y="0"/>
              <a:ext cx="1334893" cy="543133"/>
            </a:xfrm>
            <a:custGeom>
              <a:avLst/>
              <a:gdLst/>
              <a:ahLst/>
              <a:cxnLst/>
              <a:rect r="r" b="b" t="t" l="l"/>
              <a:pathLst>
                <a:path h="543133" w="1334893">
                  <a:moveTo>
                    <a:pt x="77902" y="0"/>
                  </a:moveTo>
                  <a:lnTo>
                    <a:pt x="1256991" y="0"/>
                  </a:lnTo>
                  <a:cubicBezTo>
                    <a:pt x="1277652" y="0"/>
                    <a:pt x="1297467" y="8207"/>
                    <a:pt x="1312076" y="22817"/>
                  </a:cubicBezTo>
                  <a:cubicBezTo>
                    <a:pt x="1326685" y="37426"/>
                    <a:pt x="1334893" y="57241"/>
                    <a:pt x="1334893" y="77902"/>
                  </a:cubicBezTo>
                  <a:lnTo>
                    <a:pt x="1334893" y="465232"/>
                  </a:lnTo>
                  <a:cubicBezTo>
                    <a:pt x="1334893" y="485893"/>
                    <a:pt x="1326685" y="505707"/>
                    <a:pt x="1312076" y="520317"/>
                  </a:cubicBezTo>
                  <a:cubicBezTo>
                    <a:pt x="1297467" y="534926"/>
                    <a:pt x="1277652" y="543133"/>
                    <a:pt x="1256991" y="543133"/>
                  </a:cubicBezTo>
                  <a:lnTo>
                    <a:pt x="77902" y="543133"/>
                  </a:lnTo>
                  <a:cubicBezTo>
                    <a:pt x="34878" y="543133"/>
                    <a:pt x="0" y="508256"/>
                    <a:pt x="0" y="465232"/>
                  </a:cubicBezTo>
                  <a:lnTo>
                    <a:pt x="0" y="77902"/>
                  </a:lnTo>
                  <a:cubicBezTo>
                    <a:pt x="0" y="57241"/>
                    <a:pt x="8207" y="37426"/>
                    <a:pt x="22817" y="22817"/>
                  </a:cubicBezTo>
                  <a:cubicBezTo>
                    <a:pt x="37426" y="8207"/>
                    <a:pt x="57241" y="0"/>
                    <a:pt x="77902" y="0"/>
                  </a:cubicBezTo>
                  <a:close/>
                </a:path>
              </a:pathLst>
            </a:custGeom>
            <a:solidFill>
              <a:srgbClr val="FFE9E9"/>
            </a:solidFill>
          </p:spPr>
        </p:sp>
        <p:sp>
          <p:nvSpPr>
            <p:cNvPr name="TextBox 7" id="7"/>
            <p:cNvSpPr txBox="true"/>
            <p:nvPr/>
          </p:nvSpPr>
          <p:spPr>
            <a:xfrm>
              <a:off x="0" y="-333375"/>
              <a:ext cx="1334893" cy="876508"/>
            </a:xfrm>
            <a:prstGeom prst="rect">
              <a:avLst/>
            </a:prstGeom>
          </p:spPr>
          <p:txBody>
            <a:bodyPr anchor="ctr" rtlCol="false" tIns="50800" lIns="50800" bIns="50800" rIns="50800"/>
            <a:lstStyle/>
            <a:p>
              <a:pPr algn="ctr">
                <a:lnSpc>
                  <a:spcPts val="6249"/>
                </a:lnSpc>
              </a:pPr>
            </a:p>
          </p:txBody>
        </p:sp>
      </p:grpSp>
      <p:sp>
        <p:nvSpPr>
          <p:cNvPr name="Freeform 8" id="8"/>
          <p:cNvSpPr/>
          <p:nvPr/>
        </p:nvSpPr>
        <p:spPr>
          <a:xfrm flipH="false" flipV="false" rot="0">
            <a:off x="0" y="2164397"/>
            <a:ext cx="17950601" cy="7988017"/>
          </a:xfrm>
          <a:custGeom>
            <a:avLst/>
            <a:gdLst/>
            <a:ahLst/>
            <a:cxnLst/>
            <a:rect r="r" b="b" t="t" l="l"/>
            <a:pathLst>
              <a:path h="7988017" w="17950601">
                <a:moveTo>
                  <a:pt x="0" y="0"/>
                </a:moveTo>
                <a:lnTo>
                  <a:pt x="17950601" y="0"/>
                </a:lnTo>
                <a:lnTo>
                  <a:pt x="17950601" y="7988017"/>
                </a:lnTo>
                <a:lnTo>
                  <a:pt x="0" y="7988017"/>
                </a:lnTo>
                <a:lnTo>
                  <a:pt x="0" y="0"/>
                </a:lnTo>
                <a:close/>
              </a:path>
            </a:pathLst>
          </a:custGeom>
          <a:blipFill>
            <a:blip r:embed="rId2"/>
            <a:stretch>
              <a:fillRect l="0" t="0" r="0" b="0"/>
            </a:stretch>
          </a:blipFill>
        </p:spPr>
      </p:sp>
      <p:sp>
        <p:nvSpPr>
          <p:cNvPr name="TextBox 9" id="9"/>
          <p:cNvSpPr txBox="true"/>
          <p:nvPr/>
        </p:nvSpPr>
        <p:spPr>
          <a:xfrm rot="0">
            <a:off x="4388429" y="383672"/>
            <a:ext cx="9511141" cy="1109955"/>
          </a:xfrm>
          <a:prstGeom prst="rect">
            <a:avLst/>
          </a:prstGeom>
        </p:spPr>
        <p:txBody>
          <a:bodyPr anchor="t" rtlCol="false" tIns="0" lIns="0" bIns="0" rIns="0">
            <a:spAutoFit/>
          </a:bodyPr>
          <a:lstStyle/>
          <a:p>
            <a:pPr algn="l">
              <a:lnSpc>
                <a:spcPts val="7700"/>
              </a:lnSpc>
            </a:pPr>
            <a:r>
              <a:rPr lang="en-US" b="true" sz="7700" spc="646">
                <a:solidFill>
                  <a:srgbClr val="8D0000"/>
                </a:solidFill>
                <a:latin typeface="Poppins Bold"/>
                <a:ea typeface="Poppins Bold"/>
                <a:cs typeface="Poppins Bold"/>
                <a:sym typeface="Poppins Bold"/>
              </a:rPr>
              <a:t>TOP Module TB</a:t>
            </a:r>
          </a:p>
        </p:txBody>
      </p:sp>
      <p:sp>
        <p:nvSpPr>
          <p:cNvPr name="TextBox 10" id="10"/>
          <p:cNvSpPr txBox="true"/>
          <p:nvPr/>
        </p:nvSpPr>
        <p:spPr>
          <a:xfrm rot="0">
            <a:off x="262828" y="1088004"/>
            <a:ext cx="4307513" cy="1076393"/>
          </a:xfrm>
          <a:prstGeom prst="rect">
            <a:avLst/>
          </a:prstGeom>
        </p:spPr>
        <p:txBody>
          <a:bodyPr anchor="t" rtlCol="false" tIns="0" lIns="0" bIns="0" rIns="0">
            <a:spAutoFit/>
          </a:bodyPr>
          <a:lstStyle/>
          <a:p>
            <a:pPr algn="ctr">
              <a:lnSpc>
                <a:spcPts val="8399"/>
              </a:lnSpc>
              <a:spcBef>
                <a:spcPct val="0"/>
              </a:spcBef>
            </a:pPr>
            <a:r>
              <a:rPr lang="en-US" sz="5999">
                <a:solidFill>
                  <a:srgbClr val="2B2B2B"/>
                </a:solidFill>
                <a:latin typeface="Poppins"/>
                <a:ea typeface="Poppins"/>
                <a:cs typeface="Poppins"/>
                <a:sym typeface="Poppins"/>
              </a:rPr>
              <a:t>Pb_B On</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3503507">
            <a:off x="-2121500" y="8761459"/>
            <a:ext cx="5068421" cy="2062210"/>
            <a:chOff x="0" y="0"/>
            <a:chExt cx="1334893" cy="543133"/>
          </a:xfrm>
        </p:grpSpPr>
        <p:sp>
          <p:nvSpPr>
            <p:cNvPr name="Freeform 3" id="3"/>
            <p:cNvSpPr/>
            <p:nvPr/>
          </p:nvSpPr>
          <p:spPr>
            <a:xfrm flipH="false" flipV="false" rot="0">
              <a:off x="0" y="0"/>
              <a:ext cx="1334893" cy="543133"/>
            </a:xfrm>
            <a:custGeom>
              <a:avLst/>
              <a:gdLst/>
              <a:ahLst/>
              <a:cxnLst/>
              <a:rect r="r" b="b" t="t" l="l"/>
              <a:pathLst>
                <a:path h="543133" w="1334893">
                  <a:moveTo>
                    <a:pt x="77902" y="0"/>
                  </a:moveTo>
                  <a:lnTo>
                    <a:pt x="1256991" y="0"/>
                  </a:lnTo>
                  <a:cubicBezTo>
                    <a:pt x="1277652" y="0"/>
                    <a:pt x="1297467" y="8207"/>
                    <a:pt x="1312076" y="22817"/>
                  </a:cubicBezTo>
                  <a:cubicBezTo>
                    <a:pt x="1326685" y="37426"/>
                    <a:pt x="1334893" y="57241"/>
                    <a:pt x="1334893" y="77902"/>
                  </a:cubicBezTo>
                  <a:lnTo>
                    <a:pt x="1334893" y="465232"/>
                  </a:lnTo>
                  <a:cubicBezTo>
                    <a:pt x="1334893" y="485893"/>
                    <a:pt x="1326685" y="505707"/>
                    <a:pt x="1312076" y="520317"/>
                  </a:cubicBezTo>
                  <a:cubicBezTo>
                    <a:pt x="1297467" y="534926"/>
                    <a:pt x="1277652" y="543133"/>
                    <a:pt x="1256991" y="543133"/>
                  </a:cubicBezTo>
                  <a:lnTo>
                    <a:pt x="77902" y="543133"/>
                  </a:lnTo>
                  <a:cubicBezTo>
                    <a:pt x="34878" y="543133"/>
                    <a:pt x="0" y="508256"/>
                    <a:pt x="0" y="465232"/>
                  </a:cubicBezTo>
                  <a:lnTo>
                    <a:pt x="0" y="77902"/>
                  </a:lnTo>
                  <a:cubicBezTo>
                    <a:pt x="0" y="57241"/>
                    <a:pt x="8207" y="37426"/>
                    <a:pt x="22817" y="22817"/>
                  </a:cubicBezTo>
                  <a:cubicBezTo>
                    <a:pt x="37426" y="8207"/>
                    <a:pt x="57241" y="0"/>
                    <a:pt x="77902" y="0"/>
                  </a:cubicBezTo>
                  <a:close/>
                </a:path>
              </a:pathLst>
            </a:custGeom>
            <a:solidFill>
              <a:srgbClr val="FFE9E9"/>
            </a:solidFill>
          </p:spPr>
        </p:sp>
        <p:sp>
          <p:nvSpPr>
            <p:cNvPr name="TextBox 4" id="4"/>
            <p:cNvSpPr txBox="true"/>
            <p:nvPr/>
          </p:nvSpPr>
          <p:spPr>
            <a:xfrm>
              <a:off x="0" y="-333375"/>
              <a:ext cx="1334893" cy="876508"/>
            </a:xfrm>
            <a:prstGeom prst="rect">
              <a:avLst/>
            </a:prstGeom>
          </p:spPr>
          <p:txBody>
            <a:bodyPr anchor="ctr" rtlCol="false" tIns="50800" lIns="50800" bIns="50800" rIns="50800"/>
            <a:lstStyle/>
            <a:p>
              <a:pPr algn="ctr">
                <a:lnSpc>
                  <a:spcPts val="6249"/>
                </a:lnSpc>
              </a:pPr>
            </a:p>
          </p:txBody>
        </p:sp>
      </p:grpSp>
      <p:grpSp>
        <p:nvGrpSpPr>
          <p:cNvPr name="Group 5" id="5"/>
          <p:cNvGrpSpPr/>
          <p:nvPr/>
        </p:nvGrpSpPr>
        <p:grpSpPr>
          <a:xfrm rot="-3503507">
            <a:off x="14560717" y="-828333"/>
            <a:ext cx="5068421" cy="2062210"/>
            <a:chOff x="0" y="0"/>
            <a:chExt cx="1334893" cy="543133"/>
          </a:xfrm>
        </p:grpSpPr>
        <p:sp>
          <p:nvSpPr>
            <p:cNvPr name="Freeform 6" id="6"/>
            <p:cNvSpPr/>
            <p:nvPr/>
          </p:nvSpPr>
          <p:spPr>
            <a:xfrm flipH="false" flipV="false" rot="0">
              <a:off x="0" y="0"/>
              <a:ext cx="1334893" cy="543133"/>
            </a:xfrm>
            <a:custGeom>
              <a:avLst/>
              <a:gdLst/>
              <a:ahLst/>
              <a:cxnLst/>
              <a:rect r="r" b="b" t="t" l="l"/>
              <a:pathLst>
                <a:path h="543133" w="1334893">
                  <a:moveTo>
                    <a:pt x="77902" y="0"/>
                  </a:moveTo>
                  <a:lnTo>
                    <a:pt x="1256991" y="0"/>
                  </a:lnTo>
                  <a:cubicBezTo>
                    <a:pt x="1277652" y="0"/>
                    <a:pt x="1297467" y="8207"/>
                    <a:pt x="1312076" y="22817"/>
                  </a:cubicBezTo>
                  <a:cubicBezTo>
                    <a:pt x="1326685" y="37426"/>
                    <a:pt x="1334893" y="57241"/>
                    <a:pt x="1334893" y="77902"/>
                  </a:cubicBezTo>
                  <a:lnTo>
                    <a:pt x="1334893" y="465232"/>
                  </a:lnTo>
                  <a:cubicBezTo>
                    <a:pt x="1334893" y="485893"/>
                    <a:pt x="1326685" y="505707"/>
                    <a:pt x="1312076" y="520317"/>
                  </a:cubicBezTo>
                  <a:cubicBezTo>
                    <a:pt x="1297467" y="534926"/>
                    <a:pt x="1277652" y="543133"/>
                    <a:pt x="1256991" y="543133"/>
                  </a:cubicBezTo>
                  <a:lnTo>
                    <a:pt x="77902" y="543133"/>
                  </a:lnTo>
                  <a:cubicBezTo>
                    <a:pt x="34878" y="543133"/>
                    <a:pt x="0" y="508256"/>
                    <a:pt x="0" y="465232"/>
                  </a:cubicBezTo>
                  <a:lnTo>
                    <a:pt x="0" y="77902"/>
                  </a:lnTo>
                  <a:cubicBezTo>
                    <a:pt x="0" y="57241"/>
                    <a:pt x="8207" y="37426"/>
                    <a:pt x="22817" y="22817"/>
                  </a:cubicBezTo>
                  <a:cubicBezTo>
                    <a:pt x="37426" y="8207"/>
                    <a:pt x="57241" y="0"/>
                    <a:pt x="77902" y="0"/>
                  </a:cubicBezTo>
                  <a:close/>
                </a:path>
              </a:pathLst>
            </a:custGeom>
            <a:solidFill>
              <a:srgbClr val="FFE9E9"/>
            </a:solidFill>
          </p:spPr>
        </p:sp>
        <p:sp>
          <p:nvSpPr>
            <p:cNvPr name="TextBox 7" id="7"/>
            <p:cNvSpPr txBox="true"/>
            <p:nvPr/>
          </p:nvSpPr>
          <p:spPr>
            <a:xfrm>
              <a:off x="0" y="-333375"/>
              <a:ext cx="1334893" cy="876508"/>
            </a:xfrm>
            <a:prstGeom prst="rect">
              <a:avLst/>
            </a:prstGeom>
          </p:spPr>
          <p:txBody>
            <a:bodyPr anchor="ctr" rtlCol="false" tIns="50800" lIns="50800" bIns="50800" rIns="50800"/>
            <a:lstStyle/>
            <a:p>
              <a:pPr algn="ctr">
                <a:lnSpc>
                  <a:spcPts val="6249"/>
                </a:lnSpc>
              </a:pPr>
            </a:p>
          </p:txBody>
        </p:sp>
      </p:grpSp>
      <p:sp>
        <p:nvSpPr>
          <p:cNvPr name="Freeform 8" id="8"/>
          <p:cNvSpPr/>
          <p:nvPr/>
        </p:nvSpPr>
        <p:spPr>
          <a:xfrm flipH="false" flipV="false" rot="0">
            <a:off x="0" y="2227275"/>
            <a:ext cx="18092558" cy="8059725"/>
          </a:xfrm>
          <a:custGeom>
            <a:avLst/>
            <a:gdLst/>
            <a:ahLst/>
            <a:cxnLst/>
            <a:rect r="r" b="b" t="t" l="l"/>
            <a:pathLst>
              <a:path h="8059725" w="18092558">
                <a:moveTo>
                  <a:pt x="0" y="0"/>
                </a:moveTo>
                <a:lnTo>
                  <a:pt x="18092558" y="0"/>
                </a:lnTo>
                <a:lnTo>
                  <a:pt x="18092558" y="8059725"/>
                </a:lnTo>
                <a:lnTo>
                  <a:pt x="0" y="8059725"/>
                </a:lnTo>
                <a:lnTo>
                  <a:pt x="0" y="0"/>
                </a:lnTo>
                <a:close/>
              </a:path>
            </a:pathLst>
          </a:custGeom>
          <a:blipFill>
            <a:blip r:embed="rId2"/>
            <a:stretch>
              <a:fillRect l="-349" t="0" r="-349" b="-1440"/>
            </a:stretch>
          </a:blipFill>
        </p:spPr>
      </p:sp>
      <p:sp>
        <p:nvSpPr>
          <p:cNvPr name="TextBox 9" id="9"/>
          <p:cNvSpPr txBox="true"/>
          <p:nvPr/>
        </p:nvSpPr>
        <p:spPr>
          <a:xfrm rot="0">
            <a:off x="4388429" y="383672"/>
            <a:ext cx="9511141" cy="1109955"/>
          </a:xfrm>
          <a:prstGeom prst="rect">
            <a:avLst/>
          </a:prstGeom>
        </p:spPr>
        <p:txBody>
          <a:bodyPr anchor="t" rtlCol="false" tIns="0" lIns="0" bIns="0" rIns="0">
            <a:spAutoFit/>
          </a:bodyPr>
          <a:lstStyle/>
          <a:p>
            <a:pPr algn="l">
              <a:lnSpc>
                <a:spcPts val="7700"/>
              </a:lnSpc>
            </a:pPr>
            <a:r>
              <a:rPr lang="en-US" b="true" sz="7700" spc="646">
                <a:solidFill>
                  <a:srgbClr val="8D0000"/>
                </a:solidFill>
                <a:latin typeface="Poppins Bold"/>
                <a:ea typeface="Poppins Bold"/>
                <a:cs typeface="Poppins Bold"/>
                <a:sym typeface="Poppins Bold"/>
              </a:rPr>
              <a:t>TOP Module TB</a:t>
            </a:r>
          </a:p>
        </p:txBody>
      </p:sp>
      <p:sp>
        <p:nvSpPr>
          <p:cNvPr name="TextBox 10" id="10"/>
          <p:cNvSpPr txBox="true"/>
          <p:nvPr/>
        </p:nvSpPr>
        <p:spPr>
          <a:xfrm rot="0">
            <a:off x="412711" y="1022411"/>
            <a:ext cx="4307513" cy="1076393"/>
          </a:xfrm>
          <a:prstGeom prst="rect">
            <a:avLst/>
          </a:prstGeom>
        </p:spPr>
        <p:txBody>
          <a:bodyPr anchor="t" rtlCol="false" tIns="0" lIns="0" bIns="0" rIns="0">
            <a:spAutoFit/>
          </a:bodyPr>
          <a:lstStyle/>
          <a:p>
            <a:pPr algn="ctr">
              <a:lnSpc>
                <a:spcPts val="8399"/>
              </a:lnSpc>
              <a:spcBef>
                <a:spcPct val="0"/>
              </a:spcBef>
            </a:pPr>
            <a:r>
              <a:rPr lang="en-US" sz="5999">
                <a:solidFill>
                  <a:srgbClr val="2B2B2B"/>
                </a:solidFill>
                <a:latin typeface="Poppins"/>
                <a:ea typeface="Poppins"/>
                <a:cs typeface="Poppins"/>
                <a:sym typeface="Poppins"/>
              </a:rPr>
              <a:t>Pb_OP On</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3503507">
            <a:off x="-2121500" y="8761459"/>
            <a:ext cx="5068421" cy="2062210"/>
            <a:chOff x="0" y="0"/>
            <a:chExt cx="1334893" cy="543133"/>
          </a:xfrm>
        </p:grpSpPr>
        <p:sp>
          <p:nvSpPr>
            <p:cNvPr name="Freeform 3" id="3"/>
            <p:cNvSpPr/>
            <p:nvPr/>
          </p:nvSpPr>
          <p:spPr>
            <a:xfrm flipH="false" flipV="false" rot="0">
              <a:off x="0" y="0"/>
              <a:ext cx="1334893" cy="543133"/>
            </a:xfrm>
            <a:custGeom>
              <a:avLst/>
              <a:gdLst/>
              <a:ahLst/>
              <a:cxnLst/>
              <a:rect r="r" b="b" t="t" l="l"/>
              <a:pathLst>
                <a:path h="543133" w="1334893">
                  <a:moveTo>
                    <a:pt x="77902" y="0"/>
                  </a:moveTo>
                  <a:lnTo>
                    <a:pt x="1256991" y="0"/>
                  </a:lnTo>
                  <a:cubicBezTo>
                    <a:pt x="1277652" y="0"/>
                    <a:pt x="1297467" y="8207"/>
                    <a:pt x="1312076" y="22817"/>
                  </a:cubicBezTo>
                  <a:cubicBezTo>
                    <a:pt x="1326685" y="37426"/>
                    <a:pt x="1334893" y="57241"/>
                    <a:pt x="1334893" y="77902"/>
                  </a:cubicBezTo>
                  <a:lnTo>
                    <a:pt x="1334893" y="465232"/>
                  </a:lnTo>
                  <a:cubicBezTo>
                    <a:pt x="1334893" y="485893"/>
                    <a:pt x="1326685" y="505707"/>
                    <a:pt x="1312076" y="520317"/>
                  </a:cubicBezTo>
                  <a:cubicBezTo>
                    <a:pt x="1297467" y="534926"/>
                    <a:pt x="1277652" y="543133"/>
                    <a:pt x="1256991" y="543133"/>
                  </a:cubicBezTo>
                  <a:lnTo>
                    <a:pt x="77902" y="543133"/>
                  </a:lnTo>
                  <a:cubicBezTo>
                    <a:pt x="34878" y="543133"/>
                    <a:pt x="0" y="508256"/>
                    <a:pt x="0" y="465232"/>
                  </a:cubicBezTo>
                  <a:lnTo>
                    <a:pt x="0" y="77902"/>
                  </a:lnTo>
                  <a:cubicBezTo>
                    <a:pt x="0" y="57241"/>
                    <a:pt x="8207" y="37426"/>
                    <a:pt x="22817" y="22817"/>
                  </a:cubicBezTo>
                  <a:cubicBezTo>
                    <a:pt x="37426" y="8207"/>
                    <a:pt x="57241" y="0"/>
                    <a:pt x="77902" y="0"/>
                  </a:cubicBezTo>
                  <a:close/>
                </a:path>
              </a:pathLst>
            </a:custGeom>
            <a:solidFill>
              <a:srgbClr val="FFE9E9"/>
            </a:solidFill>
          </p:spPr>
        </p:sp>
        <p:sp>
          <p:nvSpPr>
            <p:cNvPr name="TextBox 4" id="4"/>
            <p:cNvSpPr txBox="true"/>
            <p:nvPr/>
          </p:nvSpPr>
          <p:spPr>
            <a:xfrm>
              <a:off x="0" y="-333375"/>
              <a:ext cx="1334893" cy="876508"/>
            </a:xfrm>
            <a:prstGeom prst="rect">
              <a:avLst/>
            </a:prstGeom>
          </p:spPr>
          <p:txBody>
            <a:bodyPr anchor="ctr" rtlCol="false" tIns="50800" lIns="50800" bIns="50800" rIns="50800"/>
            <a:lstStyle/>
            <a:p>
              <a:pPr algn="ctr">
                <a:lnSpc>
                  <a:spcPts val="6249"/>
                </a:lnSpc>
              </a:pPr>
            </a:p>
          </p:txBody>
        </p:sp>
      </p:grpSp>
      <p:grpSp>
        <p:nvGrpSpPr>
          <p:cNvPr name="Group 5" id="5"/>
          <p:cNvGrpSpPr/>
          <p:nvPr/>
        </p:nvGrpSpPr>
        <p:grpSpPr>
          <a:xfrm rot="-3503507">
            <a:off x="14560717" y="-828333"/>
            <a:ext cx="5068421" cy="2062210"/>
            <a:chOff x="0" y="0"/>
            <a:chExt cx="1334893" cy="543133"/>
          </a:xfrm>
        </p:grpSpPr>
        <p:sp>
          <p:nvSpPr>
            <p:cNvPr name="Freeform 6" id="6"/>
            <p:cNvSpPr/>
            <p:nvPr/>
          </p:nvSpPr>
          <p:spPr>
            <a:xfrm flipH="false" flipV="false" rot="0">
              <a:off x="0" y="0"/>
              <a:ext cx="1334893" cy="543133"/>
            </a:xfrm>
            <a:custGeom>
              <a:avLst/>
              <a:gdLst/>
              <a:ahLst/>
              <a:cxnLst/>
              <a:rect r="r" b="b" t="t" l="l"/>
              <a:pathLst>
                <a:path h="543133" w="1334893">
                  <a:moveTo>
                    <a:pt x="77902" y="0"/>
                  </a:moveTo>
                  <a:lnTo>
                    <a:pt x="1256991" y="0"/>
                  </a:lnTo>
                  <a:cubicBezTo>
                    <a:pt x="1277652" y="0"/>
                    <a:pt x="1297467" y="8207"/>
                    <a:pt x="1312076" y="22817"/>
                  </a:cubicBezTo>
                  <a:cubicBezTo>
                    <a:pt x="1326685" y="37426"/>
                    <a:pt x="1334893" y="57241"/>
                    <a:pt x="1334893" y="77902"/>
                  </a:cubicBezTo>
                  <a:lnTo>
                    <a:pt x="1334893" y="465232"/>
                  </a:lnTo>
                  <a:cubicBezTo>
                    <a:pt x="1334893" y="485893"/>
                    <a:pt x="1326685" y="505707"/>
                    <a:pt x="1312076" y="520317"/>
                  </a:cubicBezTo>
                  <a:cubicBezTo>
                    <a:pt x="1297467" y="534926"/>
                    <a:pt x="1277652" y="543133"/>
                    <a:pt x="1256991" y="543133"/>
                  </a:cubicBezTo>
                  <a:lnTo>
                    <a:pt x="77902" y="543133"/>
                  </a:lnTo>
                  <a:cubicBezTo>
                    <a:pt x="34878" y="543133"/>
                    <a:pt x="0" y="508256"/>
                    <a:pt x="0" y="465232"/>
                  </a:cubicBezTo>
                  <a:lnTo>
                    <a:pt x="0" y="77902"/>
                  </a:lnTo>
                  <a:cubicBezTo>
                    <a:pt x="0" y="57241"/>
                    <a:pt x="8207" y="37426"/>
                    <a:pt x="22817" y="22817"/>
                  </a:cubicBezTo>
                  <a:cubicBezTo>
                    <a:pt x="37426" y="8207"/>
                    <a:pt x="57241" y="0"/>
                    <a:pt x="77902" y="0"/>
                  </a:cubicBezTo>
                  <a:close/>
                </a:path>
              </a:pathLst>
            </a:custGeom>
            <a:solidFill>
              <a:srgbClr val="FFE9E9"/>
            </a:solidFill>
          </p:spPr>
        </p:sp>
        <p:sp>
          <p:nvSpPr>
            <p:cNvPr name="TextBox 7" id="7"/>
            <p:cNvSpPr txBox="true"/>
            <p:nvPr/>
          </p:nvSpPr>
          <p:spPr>
            <a:xfrm>
              <a:off x="0" y="-333375"/>
              <a:ext cx="1334893" cy="876508"/>
            </a:xfrm>
            <a:prstGeom prst="rect">
              <a:avLst/>
            </a:prstGeom>
          </p:spPr>
          <p:txBody>
            <a:bodyPr anchor="ctr" rtlCol="false" tIns="50800" lIns="50800" bIns="50800" rIns="50800"/>
            <a:lstStyle/>
            <a:p>
              <a:pPr algn="ctr">
                <a:lnSpc>
                  <a:spcPts val="6249"/>
                </a:lnSpc>
              </a:pPr>
            </a:p>
          </p:txBody>
        </p:sp>
      </p:grpSp>
      <p:sp>
        <p:nvSpPr>
          <p:cNvPr name="Freeform 8" id="8"/>
          <p:cNvSpPr/>
          <p:nvPr/>
        </p:nvSpPr>
        <p:spPr>
          <a:xfrm flipH="false" flipV="false" rot="0">
            <a:off x="74812" y="2137975"/>
            <a:ext cx="18138375" cy="8029583"/>
          </a:xfrm>
          <a:custGeom>
            <a:avLst/>
            <a:gdLst/>
            <a:ahLst/>
            <a:cxnLst/>
            <a:rect r="r" b="b" t="t" l="l"/>
            <a:pathLst>
              <a:path h="8029583" w="18138375">
                <a:moveTo>
                  <a:pt x="0" y="0"/>
                </a:moveTo>
                <a:lnTo>
                  <a:pt x="18138376" y="0"/>
                </a:lnTo>
                <a:lnTo>
                  <a:pt x="18138376" y="8029583"/>
                </a:lnTo>
                <a:lnTo>
                  <a:pt x="0" y="8029583"/>
                </a:lnTo>
                <a:lnTo>
                  <a:pt x="0" y="0"/>
                </a:lnTo>
                <a:close/>
              </a:path>
            </a:pathLst>
          </a:custGeom>
          <a:blipFill>
            <a:blip r:embed="rId2"/>
            <a:stretch>
              <a:fillRect l="0" t="-685" r="0" b="-685"/>
            </a:stretch>
          </a:blipFill>
        </p:spPr>
      </p:sp>
      <p:sp>
        <p:nvSpPr>
          <p:cNvPr name="TextBox 9" id="9"/>
          <p:cNvSpPr txBox="true"/>
          <p:nvPr/>
        </p:nvSpPr>
        <p:spPr>
          <a:xfrm rot="0">
            <a:off x="4388429" y="383672"/>
            <a:ext cx="9511141" cy="1109955"/>
          </a:xfrm>
          <a:prstGeom prst="rect">
            <a:avLst/>
          </a:prstGeom>
        </p:spPr>
        <p:txBody>
          <a:bodyPr anchor="t" rtlCol="false" tIns="0" lIns="0" bIns="0" rIns="0">
            <a:spAutoFit/>
          </a:bodyPr>
          <a:lstStyle/>
          <a:p>
            <a:pPr algn="l">
              <a:lnSpc>
                <a:spcPts val="7700"/>
              </a:lnSpc>
            </a:pPr>
            <a:r>
              <a:rPr lang="en-US" b="true" sz="7700" spc="646">
                <a:solidFill>
                  <a:srgbClr val="8D0000"/>
                </a:solidFill>
                <a:latin typeface="Poppins Bold"/>
                <a:ea typeface="Poppins Bold"/>
                <a:cs typeface="Poppins Bold"/>
                <a:sym typeface="Poppins Bold"/>
              </a:rPr>
              <a:t>TOP Module TB</a:t>
            </a:r>
          </a:p>
        </p:txBody>
      </p:sp>
      <p:sp>
        <p:nvSpPr>
          <p:cNvPr name="TextBox 10" id="10"/>
          <p:cNvSpPr txBox="true"/>
          <p:nvPr/>
        </p:nvSpPr>
        <p:spPr>
          <a:xfrm rot="0">
            <a:off x="-471061" y="1061582"/>
            <a:ext cx="7856354" cy="1076393"/>
          </a:xfrm>
          <a:prstGeom prst="rect">
            <a:avLst/>
          </a:prstGeom>
        </p:spPr>
        <p:txBody>
          <a:bodyPr anchor="t" rtlCol="false" tIns="0" lIns="0" bIns="0" rIns="0">
            <a:spAutoFit/>
          </a:bodyPr>
          <a:lstStyle/>
          <a:p>
            <a:pPr algn="ctr">
              <a:lnSpc>
                <a:spcPts val="8399"/>
              </a:lnSpc>
              <a:spcBef>
                <a:spcPct val="0"/>
              </a:spcBef>
            </a:pPr>
            <a:r>
              <a:rPr lang="en-US" sz="5999">
                <a:solidFill>
                  <a:srgbClr val="2B2B2B"/>
                </a:solidFill>
                <a:latin typeface="Poppins"/>
                <a:ea typeface="Poppins"/>
                <a:cs typeface="Poppins"/>
                <a:sym typeface="Poppins"/>
              </a:rPr>
              <a:t>seven_seg_out</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3503507">
            <a:off x="-2121500" y="8761459"/>
            <a:ext cx="5068421" cy="2062210"/>
            <a:chOff x="0" y="0"/>
            <a:chExt cx="1334893" cy="543133"/>
          </a:xfrm>
        </p:grpSpPr>
        <p:sp>
          <p:nvSpPr>
            <p:cNvPr name="Freeform 3" id="3"/>
            <p:cNvSpPr/>
            <p:nvPr/>
          </p:nvSpPr>
          <p:spPr>
            <a:xfrm flipH="false" flipV="false" rot="0">
              <a:off x="0" y="0"/>
              <a:ext cx="1334893" cy="543133"/>
            </a:xfrm>
            <a:custGeom>
              <a:avLst/>
              <a:gdLst/>
              <a:ahLst/>
              <a:cxnLst/>
              <a:rect r="r" b="b" t="t" l="l"/>
              <a:pathLst>
                <a:path h="543133" w="1334893">
                  <a:moveTo>
                    <a:pt x="77902" y="0"/>
                  </a:moveTo>
                  <a:lnTo>
                    <a:pt x="1256991" y="0"/>
                  </a:lnTo>
                  <a:cubicBezTo>
                    <a:pt x="1277652" y="0"/>
                    <a:pt x="1297467" y="8207"/>
                    <a:pt x="1312076" y="22817"/>
                  </a:cubicBezTo>
                  <a:cubicBezTo>
                    <a:pt x="1326685" y="37426"/>
                    <a:pt x="1334893" y="57241"/>
                    <a:pt x="1334893" y="77902"/>
                  </a:cubicBezTo>
                  <a:lnTo>
                    <a:pt x="1334893" y="465232"/>
                  </a:lnTo>
                  <a:cubicBezTo>
                    <a:pt x="1334893" y="485893"/>
                    <a:pt x="1326685" y="505707"/>
                    <a:pt x="1312076" y="520317"/>
                  </a:cubicBezTo>
                  <a:cubicBezTo>
                    <a:pt x="1297467" y="534926"/>
                    <a:pt x="1277652" y="543133"/>
                    <a:pt x="1256991" y="543133"/>
                  </a:cubicBezTo>
                  <a:lnTo>
                    <a:pt x="77902" y="543133"/>
                  </a:lnTo>
                  <a:cubicBezTo>
                    <a:pt x="34878" y="543133"/>
                    <a:pt x="0" y="508256"/>
                    <a:pt x="0" y="465232"/>
                  </a:cubicBezTo>
                  <a:lnTo>
                    <a:pt x="0" y="77902"/>
                  </a:lnTo>
                  <a:cubicBezTo>
                    <a:pt x="0" y="57241"/>
                    <a:pt x="8207" y="37426"/>
                    <a:pt x="22817" y="22817"/>
                  </a:cubicBezTo>
                  <a:cubicBezTo>
                    <a:pt x="37426" y="8207"/>
                    <a:pt x="57241" y="0"/>
                    <a:pt x="77902" y="0"/>
                  </a:cubicBezTo>
                  <a:close/>
                </a:path>
              </a:pathLst>
            </a:custGeom>
            <a:solidFill>
              <a:srgbClr val="FFE9E9"/>
            </a:solidFill>
          </p:spPr>
        </p:sp>
        <p:sp>
          <p:nvSpPr>
            <p:cNvPr name="TextBox 4" id="4"/>
            <p:cNvSpPr txBox="true"/>
            <p:nvPr/>
          </p:nvSpPr>
          <p:spPr>
            <a:xfrm>
              <a:off x="0" y="-333375"/>
              <a:ext cx="1334893" cy="876508"/>
            </a:xfrm>
            <a:prstGeom prst="rect">
              <a:avLst/>
            </a:prstGeom>
          </p:spPr>
          <p:txBody>
            <a:bodyPr anchor="ctr" rtlCol="false" tIns="50800" lIns="50800" bIns="50800" rIns="50800"/>
            <a:lstStyle/>
            <a:p>
              <a:pPr algn="ctr">
                <a:lnSpc>
                  <a:spcPts val="6249"/>
                </a:lnSpc>
              </a:pPr>
            </a:p>
          </p:txBody>
        </p:sp>
      </p:grpSp>
      <p:grpSp>
        <p:nvGrpSpPr>
          <p:cNvPr name="Group 5" id="5"/>
          <p:cNvGrpSpPr/>
          <p:nvPr/>
        </p:nvGrpSpPr>
        <p:grpSpPr>
          <a:xfrm rot="-3503507">
            <a:off x="14560717" y="-828333"/>
            <a:ext cx="5068421" cy="2062210"/>
            <a:chOff x="0" y="0"/>
            <a:chExt cx="1334893" cy="543133"/>
          </a:xfrm>
        </p:grpSpPr>
        <p:sp>
          <p:nvSpPr>
            <p:cNvPr name="Freeform 6" id="6"/>
            <p:cNvSpPr/>
            <p:nvPr/>
          </p:nvSpPr>
          <p:spPr>
            <a:xfrm flipH="false" flipV="false" rot="0">
              <a:off x="0" y="0"/>
              <a:ext cx="1334893" cy="543133"/>
            </a:xfrm>
            <a:custGeom>
              <a:avLst/>
              <a:gdLst/>
              <a:ahLst/>
              <a:cxnLst/>
              <a:rect r="r" b="b" t="t" l="l"/>
              <a:pathLst>
                <a:path h="543133" w="1334893">
                  <a:moveTo>
                    <a:pt x="77902" y="0"/>
                  </a:moveTo>
                  <a:lnTo>
                    <a:pt x="1256991" y="0"/>
                  </a:lnTo>
                  <a:cubicBezTo>
                    <a:pt x="1277652" y="0"/>
                    <a:pt x="1297467" y="8207"/>
                    <a:pt x="1312076" y="22817"/>
                  </a:cubicBezTo>
                  <a:cubicBezTo>
                    <a:pt x="1326685" y="37426"/>
                    <a:pt x="1334893" y="57241"/>
                    <a:pt x="1334893" y="77902"/>
                  </a:cubicBezTo>
                  <a:lnTo>
                    <a:pt x="1334893" y="465232"/>
                  </a:lnTo>
                  <a:cubicBezTo>
                    <a:pt x="1334893" y="485893"/>
                    <a:pt x="1326685" y="505707"/>
                    <a:pt x="1312076" y="520317"/>
                  </a:cubicBezTo>
                  <a:cubicBezTo>
                    <a:pt x="1297467" y="534926"/>
                    <a:pt x="1277652" y="543133"/>
                    <a:pt x="1256991" y="543133"/>
                  </a:cubicBezTo>
                  <a:lnTo>
                    <a:pt x="77902" y="543133"/>
                  </a:lnTo>
                  <a:cubicBezTo>
                    <a:pt x="34878" y="543133"/>
                    <a:pt x="0" y="508256"/>
                    <a:pt x="0" y="465232"/>
                  </a:cubicBezTo>
                  <a:lnTo>
                    <a:pt x="0" y="77902"/>
                  </a:lnTo>
                  <a:cubicBezTo>
                    <a:pt x="0" y="57241"/>
                    <a:pt x="8207" y="37426"/>
                    <a:pt x="22817" y="22817"/>
                  </a:cubicBezTo>
                  <a:cubicBezTo>
                    <a:pt x="37426" y="8207"/>
                    <a:pt x="57241" y="0"/>
                    <a:pt x="77902" y="0"/>
                  </a:cubicBezTo>
                  <a:close/>
                </a:path>
              </a:pathLst>
            </a:custGeom>
            <a:solidFill>
              <a:srgbClr val="FFE9E9"/>
            </a:solidFill>
          </p:spPr>
        </p:sp>
        <p:sp>
          <p:nvSpPr>
            <p:cNvPr name="TextBox 7" id="7"/>
            <p:cNvSpPr txBox="true"/>
            <p:nvPr/>
          </p:nvSpPr>
          <p:spPr>
            <a:xfrm>
              <a:off x="0" y="-333375"/>
              <a:ext cx="1334893" cy="876508"/>
            </a:xfrm>
            <a:prstGeom prst="rect">
              <a:avLst/>
            </a:prstGeom>
          </p:spPr>
          <p:txBody>
            <a:bodyPr anchor="ctr" rtlCol="false" tIns="50800" lIns="50800" bIns="50800" rIns="50800"/>
            <a:lstStyle/>
            <a:p>
              <a:pPr algn="ctr">
                <a:lnSpc>
                  <a:spcPts val="6249"/>
                </a:lnSpc>
              </a:pPr>
            </a:p>
          </p:txBody>
        </p:sp>
      </p:grpSp>
      <p:sp>
        <p:nvSpPr>
          <p:cNvPr name="Freeform 8" id="8"/>
          <p:cNvSpPr/>
          <p:nvPr/>
        </p:nvSpPr>
        <p:spPr>
          <a:xfrm flipH="false" flipV="false" rot="0">
            <a:off x="6315985" y="4740002"/>
            <a:ext cx="5318991" cy="5318991"/>
          </a:xfrm>
          <a:custGeom>
            <a:avLst/>
            <a:gdLst/>
            <a:ahLst/>
            <a:cxnLst/>
            <a:rect r="r" b="b" t="t" l="l"/>
            <a:pathLst>
              <a:path h="5318991" w="5318991">
                <a:moveTo>
                  <a:pt x="0" y="0"/>
                </a:moveTo>
                <a:lnTo>
                  <a:pt x="5318991" y="0"/>
                </a:lnTo>
                <a:lnTo>
                  <a:pt x="5318991" y="5318991"/>
                </a:lnTo>
                <a:lnTo>
                  <a:pt x="0" y="5318991"/>
                </a:lnTo>
                <a:lnTo>
                  <a:pt x="0" y="0"/>
                </a:lnTo>
                <a:close/>
              </a:path>
            </a:pathLst>
          </a:custGeom>
          <a:blipFill>
            <a:blip r:embed="rId2"/>
            <a:stretch>
              <a:fillRect l="0" t="0" r="0" b="0"/>
            </a:stretch>
          </a:blipFill>
        </p:spPr>
      </p:sp>
      <p:sp>
        <p:nvSpPr>
          <p:cNvPr name="TextBox 9" id="9"/>
          <p:cNvSpPr txBox="true"/>
          <p:nvPr/>
        </p:nvSpPr>
        <p:spPr>
          <a:xfrm rot="0">
            <a:off x="4388429" y="383672"/>
            <a:ext cx="9511141" cy="1109955"/>
          </a:xfrm>
          <a:prstGeom prst="rect">
            <a:avLst/>
          </a:prstGeom>
        </p:spPr>
        <p:txBody>
          <a:bodyPr anchor="t" rtlCol="false" tIns="0" lIns="0" bIns="0" rIns="0">
            <a:spAutoFit/>
          </a:bodyPr>
          <a:lstStyle/>
          <a:p>
            <a:pPr algn="ctr">
              <a:lnSpc>
                <a:spcPts val="7700"/>
              </a:lnSpc>
            </a:pPr>
            <a:r>
              <a:rPr lang="en-US" b="true" sz="7700" spc="646">
                <a:solidFill>
                  <a:srgbClr val="8D0000"/>
                </a:solidFill>
                <a:latin typeface="Poppins Bold"/>
                <a:ea typeface="Poppins Bold"/>
                <a:cs typeface="Poppins Bold"/>
                <a:sym typeface="Poppins Bold"/>
              </a:rPr>
              <a:t>Conclusion</a:t>
            </a:r>
          </a:p>
        </p:txBody>
      </p:sp>
      <p:sp>
        <p:nvSpPr>
          <p:cNvPr name="TextBox 10" id="10"/>
          <p:cNvSpPr txBox="true"/>
          <p:nvPr/>
        </p:nvSpPr>
        <p:spPr>
          <a:xfrm rot="0">
            <a:off x="1226736" y="2327015"/>
            <a:ext cx="15497489" cy="2134828"/>
          </a:xfrm>
          <a:prstGeom prst="rect">
            <a:avLst/>
          </a:prstGeom>
        </p:spPr>
        <p:txBody>
          <a:bodyPr anchor="t" rtlCol="false" tIns="0" lIns="0" bIns="0" rIns="0">
            <a:spAutoFit/>
          </a:bodyPr>
          <a:lstStyle/>
          <a:p>
            <a:pPr algn="ctr">
              <a:lnSpc>
                <a:spcPts val="8332"/>
              </a:lnSpc>
            </a:pPr>
            <a:r>
              <a:rPr lang="en-US" sz="5951">
                <a:solidFill>
                  <a:srgbClr val="000000"/>
                </a:solidFill>
                <a:latin typeface="Poppins"/>
                <a:ea typeface="Poppins"/>
                <a:cs typeface="Poppins"/>
                <a:sym typeface="Poppins"/>
              </a:rPr>
              <a:t>The full project, including all source files,   </a:t>
            </a:r>
          </a:p>
          <a:p>
            <a:pPr algn="ctr">
              <a:lnSpc>
                <a:spcPts val="8332"/>
              </a:lnSpc>
              <a:spcBef>
                <a:spcPct val="0"/>
              </a:spcBef>
            </a:pPr>
            <a:r>
              <a:rPr lang="en-US" sz="5951">
                <a:solidFill>
                  <a:srgbClr val="000000"/>
                </a:solidFill>
                <a:latin typeface="Poppins"/>
                <a:ea typeface="Poppins"/>
                <a:cs typeface="Poppins"/>
                <a:sym typeface="Poppins"/>
              </a:rPr>
              <a:t> is available on GitHub: </a:t>
            </a:r>
            <a:r>
              <a:rPr lang="en-US" sz="5951">
                <a:solidFill>
                  <a:srgbClr val="3BC5FF"/>
                </a:solidFill>
                <a:latin typeface="Poppins"/>
                <a:ea typeface="Poppins"/>
                <a:cs typeface="Poppins"/>
                <a:sym typeface="Poppins"/>
                <a:hlinkClick r:id="rId3" tooltip="https://github.com/amrlabib724/ALU_Project"/>
              </a:rPr>
              <a:t>ALU_Project</a:t>
            </a:r>
            <a:r>
              <a:rPr lang="en-US" sz="5951">
                <a:solidFill>
                  <a:srgbClr val="000000"/>
                </a:solidFill>
                <a:latin typeface="Poppins"/>
                <a:ea typeface="Poppins"/>
                <a:cs typeface="Poppins"/>
                <a:sym typeface="Poppins"/>
              </a:rPr>
              <a:t>                   </a:t>
            </a:r>
          </a:p>
        </p:txBody>
      </p:sp>
      <p:sp>
        <p:nvSpPr>
          <p:cNvPr name="TextBox 11" id="11"/>
          <p:cNvSpPr txBox="true"/>
          <p:nvPr/>
        </p:nvSpPr>
        <p:spPr>
          <a:xfrm rot="0">
            <a:off x="1372981" y="4597127"/>
            <a:ext cx="2789866" cy="934689"/>
          </a:xfrm>
          <a:prstGeom prst="rect">
            <a:avLst/>
          </a:prstGeom>
        </p:spPr>
        <p:txBody>
          <a:bodyPr anchor="t" rtlCol="false" tIns="0" lIns="0" bIns="0" rIns="0">
            <a:spAutoFit/>
          </a:bodyPr>
          <a:lstStyle/>
          <a:p>
            <a:pPr algn="ctr">
              <a:lnSpc>
                <a:spcPts val="7279"/>
              </a:lnSpc>
              <a:spcBef>
                <a:spcPct val="0"/>
              </a:spcBef>
            </a:pPr>
            <a:r>
              <a:rPr lang="en-US" b="true" sz="5199">
                <a:solidFill>
                  <a:srgbClr val="000000"/>
                </a:solidFill>
                <a:latin typeface="Poppins Bold"/>
                <a:ea typeface="Poppins Bold"/>
                <a:cs typeface="Poppins Bold"/>
                <a:sym typeface="Poppins Bold"/>
              </a:rPr>
              <a:t>Scan QR</a:t>
            </a:r>
          </a:p>
        </p:txBody>
      </p:sp>
    </p:spTree>
  </p:cSld>
  <p:clrMapOvr>
    <a:masterClrMapping/>
  </p:clrMapOvr>
</p:sld>
</file>

<file path=ppt/slides/slide27.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4666380" y="4681192"/>
            <a:ext cx="8373354" cy="1122053"/>
          </a:xfrm>
          <a:prstGeom prst="rect">
            <a:avLst/>
          </a:prstGeom>
        </p:spPr>
        <p:txBody>
          <a:bodyPr anchor="t" rtlCol="false" tIns="0" lIns="0" bIns="0" rIns="0">
            <a:spAutoFit/>
          </a:bodyPr>
          <a:lstStyle/>
          <a:p>
            <a:pPr algn="ctr">
              <a:lnSpc>
                <a:spcPts val="7800"/>
              </a:lnSpc>
            </a:pPr>
            <a:r>
              <a:rPr lang="en-US" b="true" sz="7800">
                <a:solidFill>
                  <a:srgbClr val="8D0000"/>
                </a:solidFill>
                <a:latin typeface="Poppins Bold"/>
                <a:ea typeface="Poppins Bold"/>
                <a:cs typeface="Poppins Bold"/>
                <a:sym typeface="Poppins Bold"/>
              </a:rPr>
              <a:t>THANK YOU</a:t>
            </a:r>
          </a:p>
        </p:txBody>
      </p:sp>
      <p:grpSp>
        <p:nvGrpSpPr>
          <p:cNvPr name="Group 3" id="3"/>
          <p:cNvGrpSpPr/>
          <p:nvPr/>
        </p:nvGrpSpPr>
        <p:grpSpPr>
          <a:xfrm rot="-3503507">
            <a:off x="-2356457" y="6564794"/>
            <a:ext cx="5968439" cy="2484763"/>
            <a:chOff x="0" y="0"/>
            <a:chExt cx="1571935" cy="654423"/>
          </a:xfrm>
        </p:grpSpPr>
        <p:sp>
          <p:nvSpPr>
            <p:cNvPr name="Freeform 4" id="4"/>
            <p:cNvSpPr/>
            <p:nvPr/>
          </p:nvSpPr>
          <p:spPr>
            <a:xfrm flipH="false" flipV="false" rot="0">
              <a:off x="0" y="0"/>
              <a:ext cx="1571935" cy="654423"/>
            </a:xfrm>
            <a:custGeom>
              <a:avLst/>
              <a:gdLst/>
              <a:ahLst/>
              <a:cxnLst/>
              <a:rect r="r" b="b" t="t" l="l"/>
              <a:pathLst>
                <a:path h="654423" w="1571935">
                  <a:moveTo>
                    <a:pt x="66154" y="0"/>
                  </a:moveTo>
                  <a:lnTo>
                    <a:pt x="1505780" y="0"/>
                  </a:lnTo>
                  <a:cubicBezTo>
                    <a:pt x="1523326" y="0"/>
                    <a:pt x="1540152" y="6970"/>
                    <a:pt x="1552558" y="19376"/>
                  </a:cubicBezTo>
                  <a:cubicBezTo>
                    <a:pt x="1564965" y="31782"/>
                    <a:pt x="1571935" y="48609"/>
                    <a:pt x="1571935" y="66154"/>
                  </a:cubicBezTo>
                  <a:lnTo>
                    <a:pt x="1571935" y="588269"/>
                  </a:lnTo>
                  <a:cubicBezTo>
                    <a:pt x="1571935" y="624805"/>
                    <a:pt x="1542316" y="654423"/>
                    <a:pt x="1505780" y="654423"/>
                  </a:cubicBezTo>
                  <a:lnTo>
                    <a:pt x="66154" y="654423"/>
                  </a:lnTo>
                  <a:cubicBezTo>
                    <a:pt x="29618" y="654423"/>
                    <a:pt x="0" y="624805"/>
                    <a:pt x="0" y="588269"/>
                  </a:cubicBezTo>
                  <a:lnTo>
                    <a:pt x="0" y="66154"/>
                  </a:lnTo>
                  <a:cubicBezTo>
                    <a:pt x="0" y="29618"/>
                    <a:pt x="29618" y="0"/>
                    <a:pt x="66154" y="0"/>
                  </a:cubicBezTo>
                  <a:close/>
                </a:path>
              </a:pathLst>
            </a:custGeom>
            <a:solidFill>
              <a:srgbClr val="FFE9E9"/>
            </a:solidFill>
          </p:spPr>
        </p:sp>
        <p:sp>
          <p:nvSpPr>
            <p:cNvPr name="TextBox 5" id="5"/>
            <p:cNvSpPr txBox="true"/>
            <p:nvPr/>
          </p:nvSpPr>
          <p:spPr>
            <a:xfrm>
              <a:off x="0" y="-333375"/>
              <a:ext cx="1571935" cy="987798"/>
            </a:xfrm>
            <a:prstGeom prst="rect">
              <a:avLst/>
            </a:prstGeom>
          </p:spPr>
          <p:txBody>
            <a:bodyPr anchor="ctr" rtlCol="false" tIns="50800" lIns="50800" bIns="50800" rIns="50800"/>
            <a:lstStyle/>
            <a:p>
              <a:pPr algn="ctr">
                <a:lnSpc>
                  <a:spcPts val="6249"/>
                </a:lnSpc>
              </a:pPr>
            </a:p>
          </p:txBody>
        </p:sp>
      </p:grpSp>
      <p:grpSp>
        <p:nvGrpSpPr>
          <p:cNvPr name="Group 6" id="6"/>
          <p:cNvGrpSpPr/>
          <p:nvPr/>
        </p:nvGrpSpPr>
        <p:grpSpPr>
          <a:xfrm rot="-3503507">
            <a:off x="14958997" y="1874234"/>
            <a:ext cx="6145518" cy="2741564"/>
            <a:chOff x="0" y="0"/>
            <a:chExt cx="1618573" cy="722058"/>
          </a:xfrm>
        </p:grpSpPr>
        <p:sp>
          <p:nvSpPr>
            <p:cNvPr name="Freeform 7" id="7"/>
            <p:cNvSpPr/>
            <p:nvPr/>
          </p:nvSpPr>
          <p:spPr>
            <a:xfrm flipH="false" flipV="false" rot="0">
              <a:off x="0" y="0"/>
              <a:ext cx="1618573" cy="722058"/>
            </a:xfrm>
            <a:custGeom>
              <a:avLst/>
              <a:gdLst/>
              <a:ahLst/>
              <a:cxnLst/>
              <a:rect r="r" b="b" t="t" l="l"/>
              <a:pathLst>
                <a:path h="722058" w="1618573">
                  <a:moveTo>
                    <a:pt x="64248" y="0"/>
                  </a:moveTo>
                  <a:lnTo>
                    <a:pt x="1554325" y="0"/>
                  </a:lnTo>
                  <a:cubicBezTo>
                    <a:pt x="1571364" y="0"/>
                    <a:pt x="1587706" y="6769"/>
                    <a:pt x="1599755" y="18818"/>
                  </a:cubicBezTo>
                  <a:cubicBezTo>
                    <a:pt x="1611804" y="30867"/>
                    <a:pt x="1618573" y="47208"/>
                    <a:pt x="1618573" y="64248"/>
                  </a:cubicBezTo>
                  <a:lnTo>
                    <a:pt x="1618573" y="657810"/>
                  </a:lnTo>
                  <a:cubicBezTo>
                    <a:pt x="1618573" y="674850"/>
                    <a:pt x="1611804" y="691191"/>
                    <a:pt x="1599755" y="703240"/>
                  </a:cubicBezTo>
                  <a:cubicBezTo>
                    <a:pt x="1587706" y="715289"/>
                    <a:pt x="1571364" y="722058"/>
                    <a:pt x="1554325" y="722058"/>
                  </a:cubicBezTo>
                  <a:lnTo>
                    <a:pt x="64248" y="722058"/>
                  </a:lnTo>
                  <a:cubicBezTo>
                    <a:pt x="47208" y="722058"/>
                    <a:pt x="30867" y="715289"/>
                    <a:pt x="18818" y="703240"/>
                  </a:cubicBezTo>
                  <a:cubicBezTo>
                    <a:pt x="6769" y="691191"/>
                    <a:pt x="0" y="674850"/>
                    <a:pt x="0" y="657810"/>
                  </a:cubicBezTo>
                  <a:lnTo>
                    <a:pt x="0" y="64248"/>
                  </a:lnTo>
                  <a:cubicBezTo>
                    <a:pt x="0" y="47208"/>
                    <a:pt x="6769" y="30867"/>
                    <a:pt x="18818" y="18818"/>
                  </a:cubicBezTo>
                  <a:cubicBezTo>
                    <a:pt x="30867" y="6769"/>
                    <a:pt x="47208" y="0"/>
                    <a:pt x="64248" y="0"/>
                  </a:cubicBezTo>
                  <a:close/>
                </a:path>
              </a:pathLst>
            </a:custGeom>
            <a:solidFill>
              <a:srgbClr val="FFE9E9"/>
            </a:solidFill>
          </p:spPr>
        </p:sp>
        <p:sp>
          <p:nvSpPr>
            <p:cNvPr name="TextBox 8" id="8"/>
            <p:cNvSpPr txBox="true"/>
            <p:nvPr/>
          </p:nvSpPr>
          <p:spPr>
            <a:xfrm>
              <a:off x="0" y="-333375"/>
              <a:ext cx="1618573" cy="1055433"/>
            </a:xfrm>
            <a:prstGeom prst="rect">
              <a:avLst/>
            </a:prstGeom>
          </p:spPr>
          <p:txBody>
            <a:bodyPr anchor="ctr" rtlCol="false" tIns="50800" lIns="50800" bIns="50800" rIns="50800"/>
            <a:lstStyle/>
            <a:p>
              <a:pPr algn="ctr">
                <a:lnSpc>
                  <a:spcPts val="6249"/>
                </a:lnSpc>
              </a:pPr>
            </a:p>
          </p:txBody>
        </p:sp>
      </p:grpSp>
    </p:spTree>
  </p:cSld>
  <p:clrMapOvr>
    <a:masterClrMapping/>
  </p:clrMapOvr>
</p:sld>
</file>

<file path=ppt/slides/slide3.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4299003" y="2404674"/>
            <a:ext cx="8918240" cy="1109955"/>
          </a:xfrm>
          <a:prstGeom prst="rect">
            <a:avLst/>
          </a:prstGeom>
        </p:spPr>
        <p:txBody>
          <a:bodyPr anchor="t" rtlCol="false" tIns="0" lIns="0" bIns="0" rIns="0">
            <a:spAutoFit/>
          </a:bodyPr>
          <a:lstStyle/>
          <a:p>
            <a:pPr algn="ctr">
              <a:lnSpc>
                <a:spcPts val="7700"/>
              </a:lnSpc>
            </a:pPr>
            <a:r>
              <a:rPr lang="en-US" b="true" sz="7700" spc="1478">
                <a:solidFill>
                  <a:srgbClr val="8D0000"/>
                </a:solidFill>
                <a:latin typeface="Poppins Bold"/>
                <a:ea typeface="Poppins Bold"/>
                <a:cs typeface="Poppins Bold"/>
                <a:sym typeface="Poppins Bold"/>
              </a:rPr>
              <a:t>AGENDA</a:t>
            </a:r>
          </a:p>
        </p:txBody>
      </p:sp>
      <p:grpSp>
        <p:nvGrpSpPr>
          <p:cNvPr name="Group 3" id="3"/>
          <p:cNvGrpSpPr/>
          <p:nvPr/>
        </p:nvGrpSpPr>
        <p:grpSpPr>
          <a:xfrm rot="0">
            <a:off x="-796411" y="1360532"/>
            <a:ext cx="1592821" cy="7565937"/>
            <a:chOff x="0" y="0"/>
            <a:chExt cx="419508" cy="1992675"/>
          </a:xfrm>
        </p:grpSpPr>
        <p:sp>
          <p:nvSpPr>
            <p:cNvPr name="Freeform 4" id="4"/>
            <p:cNvSpPr/>
            <p:nvPr/>
          </p:nvSpPr>
          <p:spPr>
            <a:xfrm flipH="false" flipV="false" rot="0">
              <a:off x="0" y="0"/>
              <a:ext cx="419508" cy="1992675"/>
            </a:xfrm>
            <a:custGeom>
              <a:avLst/>
              <a:gdLst/>
              <a:ahLst/>
              <a:cxnLst/>
              <a:rect r="r" b="b" t="t" l="l"/>
              <a:pathLst>
                <a:path h="1992675" w="419508">
                  <a:moveTo>
                    <a:pt x="209754" y="0"/>
                  </a:moveTo>
                  <a:lnTo>
                    <a:pt x="209754" y="0"/>
                  </a:lnTo>
                  <a:cubicBezTo>
                    <a:pt x="325598" y="0"/>
                    <a:pt x="419508" y="93910"/>
                    <a:pt x="419508" y="209754"/>
                  </a:cubicBezTo>
                  <a:lnTo>
                    <a:pt x="419508" y="1782920"/>
                  </a:lnTo>
                  <a:cubicBezTo>
                    <a:pt x="419508" y="1898765"/>
                    <a:pt x="325598" y="1992675"/>
                    <a:pt x="209754" y="1992675"/>
                  </a:cubicBezTo>
                  <a:lnTo>
                    <a:pt x="209754" y="1992675"/>
                  </a:lnTo>
                  <a:cubicBezTo>
                    <a:pt x="93910" y="1992675"/>
                    <a:pt x="0" y="1898765"/>
                    <a:pt x="0" y="1782920"/>
                  </a:cubicBezTo>
                  <a:lnTo>
                    <a:pt x="0" y="209754"/>
                  </a:lnTo>
                  <a:cubicBezTo>
                    <a:pt x="0" y="93910"/>
                    <a:pt x="93910" y="0"/>
                    <a:pt x="209754" y="0"/>
                  </a:cubicBezTo>
                  <a:close/>
                </a:path>
              </a:pathLst>
            </a:custGeom>
            <a:solidFill>
              <a:srgbClr val="8D0000"/>
            </a:solidFill>
          </p:spPr>
        </p:sp>
        <p:sp>
          <p:nvSpPr>
            <p:cNvPr name="TextBox 5" id="5"/>
            <p:cNvSpPr txBox="true"/>
            <p:nvPr/>
          </p:nvSpPr>
          <p:spPr>
            <a:xfrm>
              <a:off x="0" y="-333375"/>
              <a:ext cx="419508" cy="2326050"/>
            </a:xfrm>
            <a:prstGeom prst="rect">
              <a:avLst/>
            </a:prstGeom>
          </p:spPr>
          <p:txBody>
            <a:bodyPr anchor="ctr" rtlCol="false" tIns="50800" lIns="50800" bIns="50800" rIns="50800"/>
            <a:lstStyle/>
            <a:p>
              <a:pPr algn="ctr">
                <a:lnSpc>
                  <a:spcPts val="6249"/>
                </a:lnSpc>
              </a:pPr>
            </a:p>
          </p:txBody>
        </p:sp>
      </p:grpSp>
      <p:grpSp>
        <p:nvGrpSpPr>
          <p:cNvPr name="Group 6" id="6"/>
          <p:cNvGrpSpPr/>
          <p:nvPr/>
        </p:nvGrpSpPr>
        <p:grpSpPr>
          <a:xfrm rot="0">
            <a:off x="17491589" y="1360532"/>
            <a:ext cx="1592821" cy="7565937"/>
            <a:chOff x="0" y="0"/>
            <a:chExt cx="419508" cy="1992675"/>
          </a:xfrm>
        </p:grpSpPr>
        <p:sp>
          <p:nvSpPr>
            <p:cNvPr name="Freeform 7" id="7"/>
            <p:cNvSpPr/>
            <p:nvPr/>
          </p:nvSpPr>
          <p:spPr>
            <a:xfrm flipH="false" flipV="false" rot="0">
              <a:off x="0" y="0"/>
              <a:ext cx="419508" cy="1992675"/>
            </a:xfrm>
            <a:custGeom>
              <a:avLst/>
              <a:gdLst/>
              <a:ahLst/>
              <a:cxnLst/>
              <a:rect r="r" b="b" t="t" l="l"/>
              <a:pathLst>
                <a:path h="1992675" w="419508">
                  <a:moveTo>
                    <a:pt x="209754" y="0"/>
                  </a:moveTo>
                  <a:lnTo>
                    <a:pt x="209754" y="0"/>
                  </a:lnTo>
                  <a:cubicBezTo>
                    <a:pt x="325598" y="0"/>
                    <a:pt x="419508" y="93910"/>
                    <a:pt x="419508" y="209754"/>
                  </a:cubicBezTo>
                  <a:lnTo>
                    <a:pt x="419508" y="1782920"/>
                  </a:lnTo>
                  <a:cubicBezTo>
                    <a:pt x="419508" y="1898765"/>
                    <a:pt x="325598" y="1992675"/>
                    <a:pt x="209754" y="1992675"/>
                  </a:cubicBezTo>
                  <a:lnTo>
                    <a:pt x="209754" y="1992675"/>
                  </a:lnTo>
                  <a:cubicBezTo>
                    <a:pt x="93910" y="1992675"/>
                    <a:pt x="0" y="1898765"/>
                    <a:pt x="0" y="1782920"/>
                  </a:cubicBezTo>
                  <a:lnTo>
                    <a:pt x="0" y="209754"/>
                  </a:lnTo>
                  <a:cubicBezTo>
                    <a:pt x="0" y="93910"/>
                    <a:pt x="93910" y="0"/>
                    <a:pt x="209754" y="0"/>
                  </a:cubicBezTo>
                  <a:close/>
                </a:path>
              </a:pathLst>
            </a:custGeom>
            <a:solidFill>
              <a:srgbClr val="8D0000"/>
            </a:solidFill>
          </p:spPr>
        </p:sp>
        <p:sp>
          <p:nvSpPr>
            <p:cNvPr name="TextBox 8" id="8"/>
            <p:cNvSpPr txBox="true"/>
            <p:nvPr/>
          </p:nvSpPr>
          <p:spPr>
            <a:xfrm>
              <a:off x="0" y="-333375"/>
              <a:ext cx="419508" cy="2326050"/>
            </a:xfrm>
            <a:prstGeom prst="rect">
              <a:avLst/>
            </a:prstGeom>
          </p:spPr>
          <p:txBody>
            <a:bodyPr anchor="ctr" rtlCol="false" tIns="50800" lIns="50800" bIns="50800" rIns="50800"/>
            <a:lstStyle/>
            <a:p>
              <a:pPr algn="ctr">
                <a:lnSpc>
                  <a:spcPts val="6249"/>
                </a:lnSpc>
              </a:pPr>
            </a:p>
          </p:txBody>
        </p:sp>
      </p:grpSp>
      <p:sp>
        <p:nvSpPr>
          <p:cNvPr name="AutoShape 9" id="9"/>
          <p:cNvSpPr/>
          <p:nvPr/>
        </p:nvSpPr>
        <p:spPr>
          <a:xfrm>
            <a:off x="4299033" y="3654044"/>
            <a:ext cx="8918179" cy="19050"/>
          </a:xfrm>
          <a:prstGeom prst="line">
            <a:avLst/>
          </a:prstGeom>
          <a:ln cap="flat" w="28575">
            <a:solidFill>
              <a:srgbClr val="000000"/>
            </a:solidFill>
            <a:prstDash val="solid"/>
            <a:headEnd type="none" len="sm" w="sm"/>
            <a:tailEnd type="none" len="sm" w="sm"/>
          </a:ln>
        </p:spPr>
      </p:sp>
      <p:sp>
        <p:nvSpPr>
          <p:cNvPr name="TextBox 10" id="10"/>
          <p:cNvSpPr txBox="true"/>
          <p:nvPr/>
        </p:nvSpPr>
        <p:spPr>
          <a:xfrm rot="0">
            <a:off x="3622308" y="4038676"/>
            <a:ext cx="5135815" cy="4664274"/>
          </a:xfrm>
          <a:prstGeom prst="rect">
            <a:avLst/>
          </a:prstGeom>
        </p:spPr>
        <p:txBody>
          <a:bodyPr anchor="t" rtlCol="false" tIns="0" lIns="0" bIns="0" rIns="0">
            <a:spAutoFit/>
          </a:bodyPr>
          <a:lstStyle/>
          <a:p>
            <a:pPr algn="l" marL="539749" indent="-269875" lvl="1">
              <a:lnSpc>
                <a:spcPts val="6249"/>
              </a:lnSpc>
              <a:buFont typeface="Arial"/>
              <a:buChar char="•"/>
            </a:pPr>
            <a:r>
              <a:rPr lang="en-US" sz="2499">
                <a:solidFill>
                  <a:srgbClr val="2E2E2E"/>
                </a:solidFill>
                <a:latin typeface="Poppins"/>
                <a:ea typeface="Poppins"/>
                <a:cs typeface="Poppins"/>
                <a:sym typeface="Poppins"/>
              </a:rPr>
              <a:t>Overview of the project </a:t>
            </a:r>
          </a:p>
          <a:p>
            <a:pPr algn="l" marL="539749" indent="-269875" lvl="1">
              <a:lnSpc>
                <a:spcPts val="6249"/>
              </a:lnSpc>
              <a:buFont typeface="Arial"/>
              <a:buChar char="•"/>
            </a:pPr>
            <a:r>
              <a:rPr lang="en-US" sz="2499">
                <a:solidFill>
                  <a:srgbClr val="2E2E2E"/>
                </a:solidFill>
                <a:latin typeface="Poppins"/>
                <a:ea typeface="Poppins"/>
                <a:cs typeface="Poppins"/>
                <a:sym typeface="Poppins"/>
              </a:rPr>
              <a:t>Schematic of the project</a:t>
            </a:r>
          </a:p>
          <a:p>
            <a:pPr algn="l" marL="539749" indent="-269875" lvl="1">
              <a:lnSpc>
                <a:spcPts val="6249"/>
              </a:lnSpc>
              <a:buFont typeface="Arial"/>
              <a:buChar char="•"/>
            </a:pPr>
            <a:r>
              <a:rPr lang="en-US" sz="2499">
                <a:solidFill>
                  <a:srgbClr val="2E2E2E"/>
                </a:solidFill>
                <a:latin typeface="Poppins"/>
                <a:ea typeface="Poppins"/>
                <a:cs typeface="Poppins"/>
                <a:sym typeface="Poppins"/>
              </a:rPr>
              <a:t>clock divider Block</a:t>
            </a:r>
          </a:p>
          <a:p>
            <a:pPr algn="l" marL="539749" indent="-269875" lvl="1">
              <a:lnSpc>
                <a:spcPts val="6249"/>
              </a:lnSpc>
              <a:buFont typeface="Arial"/>
              <a:buChar char="•"/>
            </a:pPr>
            <a:r>
              <a:rPr lang="en-US" sz="2499">
                <a:solidFill>
                  <a:srgbClr val="2E2E2E"/>
                </a:solidFill>
                <a:latin typeface="Poppins"/>
                <a:ea typeface="Poppins"/>
                <a:cs typeface="Poppins"/>
                <a:sym typeface="Poppins"/>
              </a:rPr>
              <a:t> Debouncing Block</a:t>
            </a:r>
          </a:p>
          <a:p>
            <a:pPr algn="l" marL="539749" indent="-269875" lvl="1">
              <a:lnSpc>
                <a:spcPts val="6249"/>
              </a:lnSpc>
              <a:buFont typeface="Arial"/>
              <a:buChar char="•"/>
            </a:pPr>
            <a:r>
              <a:rPr lang="en-US" sz="2499">
                <a:solidFill>
                  <a:srgbClr val="2E2E2E"/>
                </a:solidFill>
                <a:latin typeface="Poppins"/>
                <a:ea typeface="Poppins"/>
                <a:cs typeface="Poppins"/>
                <a:sym typeface="Poppins"/>
              </a:rPr>
              <a:t>ALU block</a:t>
            </a:r>
          </a:p>
          <a:p>
            <a:pPr algn="l" marL="539749" indent="-269875" lvl="1">
              <a:lnSpc>
                <a:spcPts val="6249"/>
              </a:lnSpc>
              <a:buFont typeface="Arial"/>
              <a:buChar char="•"/>
            </a:pPr>
            <a:r>
              <a:rPr lang="en-US" sz="2499">
                <a:solidFill>
                  <a:srgbClr val="2E2E2E"/>
                </a:solidFill>
                <a:latin typeface="Poppins"/>
                <a:ea typeface="Poppins"/>
                <a:cs typeface="Poppins"/>
                <a:sym typeface="Poppins"/>
              </a:rPr>
              <a:t>Binary to BCD Block</a:t>
            </a:r>
          </a:p>
        </p:txBody>
      </p:sp>
      <p:sp>
        <p:nvSpPr>
          <p:cNvPr name="TextBox 11" id="11"/>
          <p:cNvSpPr txBox="true"/>
          <p:nvPr/>
        </p:nvSpPr>
        <p:spPr>
          <a:xfrm rot="0">
            <a:off x="10225063" y="4038676"/>
            <a:ext cx="6060258" cy="4664274"/>
          </a:xfrm>
          <a:prstGeom prst="rect">
            <a:avLst/>
          </a:prstGeom>
        </p:spPr>
        <p:txBody>
          <a:bodyPr anchor="t" rtlCol="false" tIns="0" lIns="0" bIns="0" rIns="0">
            <a:spAutoFit/>
          </a:bodyPr>
          <a:lstStyle/>
          <a:p>
            <a:pPr algn="l" marL="539749" indent="-269875" lvl="1">
              <a:lnSpc>
                <a:spcPts val="6249"/>
              </a:lnSpc>
              <a:buFont typeface="Arial"/>
              <a:buChar char="•"/>
            </a:pPr>
            <a:r>
              <a:rPr lang="en-US" sz="2499">
                <a:solidFill>
                  <a:srgbClr val="2E2E2E"/>
                </a:solidFill>
                <a:latin typeface="Poppins"/>
                <a:ea typeface="Poppins"/>
                <a:cs typeface="Poppins"/>
                <a:sym typeface="Poppins"/>
              </a:rPr>
              <a:t>Implementation of 7 segment display on FPGA</a:t>
            </a:r>
          </a:p>
          <a:p>
            <a:pPr algn="l" marL="539749" indent="-269875" lvl="1">
              <a:lnSpc>
                <a:spcPts val="6249"/>
              </a:lnSpc>
              <a:buFont typeface="Arial"/>
              <a:buChar char="•"/>
            </a:pPr>
            <a:r>
              <a:rPr lang="en-US" sz="2499">
                <a:solidFill>
                  <a:srgbClr val="2E2E2E"/>
                </a:solidFill>
                <a:latin typeface="Poppins"/>
                <a:ea typeface="Poppins"/>
                <a:cs typeface="Poppins"/>
                <a:sym typeface="Poppins"/>
              </a:rPr>
              <a:t>Anode Select</a:t>
            </a:r>
            <a:r>
              <a:rPr lang="en-US" sz="2499">
                <a:solidFill>
                  <a:srgbClr val="2E2E2E"/>
                </a:solidFill>
                <a:latin typeface="Poppins"/>
                <a:ea typeface="Poppins"/>
                <a:cs typeface="Poppins"/>
                <a:sym typeface="Poppins"/>
              </a:rPr>
              <a:t> Block </a:t>
            </a:r>
          </a:p>
          <a:p>
            <a:pPr algn="l" marL="539749" indent="-269875" lvl="1">
              <a:lnSpc>
                <a:spcPts val="6249"/>
              </a:lnSpc>
              <a:buFont typeface="Arial"/>
              <a:buChar char="•"/>
            </a:pPr>
            <a:r>
              <a:rPr lang="en-US" sz="2499">
                <a:solidFill>
                  <a:srgbClr val="2E2E2E"/>
                </a:solidFill>
                <a:latin typeface="Poppins"/>
                <a:ea typeface="Poppins"/>
                <a:cs typeface="Poppins"/>
                <a:sym typeface="Poppins"/>
              </a:rPr>
              <a:t>Digit Control Block</a:t>
            </a:r>
          </a:p>
          <a:p>
            <a:pPr algn="l" marL="539749" indent="-269875" lvl="1">
              <a:lnSpc>
                <a:spcPts val="6249"/>
              </a:lnSpc>
              <a:buFont typeface="Arial"/>
              <a:buChar char="•"/>
            </a:pPr>
            <a:r>
              <a:rPr lang="en-US" sz="2499">
                <a:solidFill>
                  <a:srgbClr val="2E2E2E"/>
                </a:solidFill>
                <a:latin typeface="Poppins"/>
                <a:ea typeface="Poppins"/>
                <a:cs typeface="Poppins"/>
                <a:sym typeface="Poppins"/>
              </a:rPr>
              <a:t>  7-segment decoder Block</a:t>
            </a:r>
          </a:p>
          <a:p>
            <a:pPr algn="l" marL="539749" indent="-269875" lvl="1">
              <a:lnSpc>
                <a:spcPts val="6249"/>
              </a:lnSpc>
              <a:buFont typeface="Arial"/>
              <a:buChar char="•"/>
            </a:pPr>
            <a:r>
              <a:rPr lang="en-US" sz="2499">
                <a:solidFill>
                  <a:srgbClr val="2E2E2E"/>
                </a:solidFill>
                <a:latin typeface="Poppins"/>
                <a:ea typeface="Poppins"/>
                <a:cs typeface="Poppins"/>
                <a:sym typeface="Poppins"/>
              </a:rPr>
              <a:t>Module ALU TOP</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6420164" y="1634486"/>
            <a:ext cx="4836832" cy="0"/>
          </a:xfrm>
          <a:prstGeom prst="line">
            <a:avLst/>
          </a:prstGeom>
          <a:ln cap="flat" w="28575">
            <a:solidFill>
              <a:srgbClr val="000000"/>
            </a:solidFill>
            <a:prstDash val="solid"/>
            <a:headEnd type="none" len="sm" w="sm"/>
            <a:tailEnd type="none" len="sm" w="sm"/>
          </a:ln>
        </p:spPr>
      </p:sp>
      <p:grpSp>
        <p:nvGrpSpPr>
          <p:cNvPr name="Group 3" id="3"/>
          <p:cNvGrpSpPr/>
          <p:nvPr/>
        </p:nvGrpSpPr>
        <p:grpSpPr>
          <a:xfrm rot="-3503507">
            <a:off x="15634192" y="1452132"/>
            <a:ext cx="12583451" cy="7382737"/>
            <a:chOff x="0" y="0"/>
            <a:chExt cx="3314160" cy="1944424"/>
          </a:xfrm>
        </p:grpSpPr>
        <p:sp>
          <p:nvSpPr>
            <p:cNvPr name="Freeform 4" id="4"/>
            <p:cNvSpPr/>
            <p:nvPr/>
          </p:nvSpPr>
          <p:spPr>
            <a:xfrm flipH="false" flipV="false" rot="0">
              <a:off x="0" y="0"/>
              <a:ext cx="3314160" cy="1944425"/>
            </a:xfrm>
            <a:custGeom>
              <a:avLst/>
              <a:gdLst/>
              <a:ahLst/>
              <a:cxnLst/>
              <a:rect r="r" b="b" t="t" l="l"/>
              <a:pathLst>
                <a:path h="1944425" w="3314160">
                  <a:moveTo>
                    <a:pt x="31378" y="0"/>
                  </a:moveTo>
                  <a:lnTo>
                    <a:pt x="3282783" y="0"/>
                  </a:lnTo>
                  <a:cubicBezTo>
                    <a:pt x="3300112" y="0"/>
                    <a:pt x="3314160" y="14048"/>
                    <a:pt x="3314160" y="31378"/>
                  </a:cubicBezTo>
                  <a:lnTo>
                    <a:pt x="3314160" y="1913047"/>
                  </a:lnTo>
                  <a:cubicBezTo>
                    <a:pt x="3314160" y="1930376"/>
                    <a:pt x="3300112" y="1944425"/>
                    <a:pt x="3282783" y="1944425"/>
                  </a:cubicBezTo>
                  <a:lnTo>
                    <a:pt x="31378" y="1944425"/>
                  </a:lnTo>
                  <a:cubicBezTo>
                    <a:pt x="14048" y="1944425"/>
                    <a:pt x="0" y="1930376"/>
                    <a:pt x="0" y="1913047"/>
                  </a:cubicBezTo>
                  <a:lnTo>
                    <a:pt x="0" y="31378"/>
                  </a:lnTo>
                  <a:cubicBezTo>
                    <a:pt x="0" y="14048"/>
                    <a:pt x="14048" y="0"/>
                    <a:pt x="31378" y="0"/>
                  </a:cubicBezTo>
                  <a:close/>
                </a:path>
              </a:pathLst>
            </a:custGeom>
            <a:solidFill>
              <a:srgbClr val="FFE9E9"/>
            </a:solidFill>
          </p:spPr>
        </p:sp>
        <p:sp>
          <p:nvSpPr>
            <p:cNvPr name="TextBox 5" id="5"/>
            <p:cNvSpPr txBox="true"/>
            <p:nvPr/>
          </p:nvSpPr>
          <p:spPr>
            <a:xfrm>
              <a:off x="0" y="-333375"/>
              <a:ext cx="3314160" cy="2277799"/>
            </a:xfrm>
            <a:prstGeom prst="rect">
              <a:avLst/>
            </a:prstGeom>
          </p:spPr>
          <p:txBody>
            <a:bodyPr anchor="ctr" rtlCol="false" tIns="50800" lIns="50800" bIns="50800" rIns="50800"/>
            <a:lstStyle/>
            <a:p>
              <a:pPr algn="ctr">
                <a:lnSpc>
                  <a:spcPts val="6249"/>
                </a:lnSpc>
              </a:pPr>
            </a:p>
          </p:txBody>
        </p:sp>
      </p:grpSp>
      <p:grpSp>
        <p:nvGrpSpPr>
          <p:cNvPr name="Group 6" id="6"/>
          <p:cNvGrpSpPr/>
          <p:nvPr/>
        </p:nvGrpSpPr>
        <p:grpSpPr>
          <a:xfrm rot="-3503507">
            <a:off x="-10878133" y="751583"/>
            <a:ext cx="12583451" cy="7382737"/>
            <a:chOff x="0" y="0"/>
            <a:chExt cx="3314160" cy="1944424"/>
          </a:xfrm>
        </p:grpSpPr>
        <p:sp>
          <p:nvSpPr>
            <p:cNvPr name="Freeform 7" id="7"/>
            <p:cNvSpPr/>
            <p:nvPr/>
          </p:nvSpPr>
          <p:spPr>
            <a:xfrm flipH="false" flipV="false" rot="0">
              <a:off x="0" y="0"/>
              <a:ext cx="3314160" cy="1944425"/>
            </a:xfrm>
            <a:custGeom>
              <a:avLst/>
              <a:gdLst/>
              <a:ahLst/>
              <a:cxnLst/>
              <a:rect r="r" b="b" t="t" l="l"/>
              <a:pathLst>
                <a:path h="1944425" w="3314160">
                  <a:moveTo>
                    <a:pt x="31378" y="0"/>
                  </a:moveTo>
                  <a:lnTo>
                    <a:pt x="3282783" y="0"/>
                  </a:lnTo>
                  <a:cubicBezTo>
                    <a:pt x="3300112" y="0"/>
                    <a:pt x="3314160" y="14048"/>
                    <a:pt x="3314160" y="31378"/>
                  </a:cubicBezTo>
                  <a:lnTo>
                    <a:pt x="3314160" y="1913047"/>
                  </a:lnTo>
                  <a:cubicBezTo>
                    <a:pt x="3314160" y="1930376"/>
                    <a:pt x="3300112" y="1944425"/>
                    <a:pt x="3282783" y="1944425"/>
                  </a:cubicBezTo>
                  <a:lnTo>
                    <a:pt x="31378" y="1944425"/>
                  </a:lnTo>
                  <a:cubicBezTo>
                    <a:pt x="14048" y="1944425"/>
                    <a:pt x="0" y="1930376"/>
                    <a:pt x="0" y="1913047"/>
                  </a:cubicBezTo>
                  <a:lnTo>
                    <a:pt x="0" y="31378"/>
                  </a:lnTo>
                  <a:cubicBezTo>
                    <a:pt x="0" y="14048"/>
                    <a:pt x="14048" y="0"/>
                    <a:pt x="31378" y="0"/>
                  </a:cubicBezTo>
                  <a:close/>
                </a:path>
              </a:pathLst>
            </a:custGeom>
            <a:solidFill>
              <a:srgbClr val="FFE9E9"/>
            </a:solidFill>
          </p:spPr>
        </p:sp>
        <p:sp>
          <p:nvSpPr>
            <p:cNvPr name="TextBox 8" id="8"/>
            <p:cNvSpPr txBox="true"/>
            <p:nvPr/>
          </p:nvSpPr>
          <p:spPr>
            <a:xfrm>
              <a:off x="0" y="-333375"/>
              <a:ext cx="3314160" cy="2277799"/>
            </a:xfrm>
            <a:prstGeom prst="rect">
              <a:avLst/>
            </a:prstGeom>
          </p:spPr>
          <p:txBody>
            <a:bodyPr anchor="ctr" rtlCol="false" tIns="50800" lIns="50800" bIns="50800" rIns="50800"/>
            <a:lstStyle/>
            <a:p>
              <a:pPr algn="ctr">
                <a:lnSpc>
                  <a:spcPts val="6249"/>
                </a:lnSpc>
              </a:pPr>
            </a:p>
          </p:txBody>
        </p:sp>
      </p:grpSp>
      <p:sp>
        <p:nvSpPr>
          <p:cNvPr name="TextBox 9" id="9"/>
          <p:cNvSpPr txBox="true"/>
          <p:nvPr/>
        </p:nvSpPr>
        <p:spPr>
          <a:xfrm rot="0">
            <a:off x="1028700" y="1969575"/>
            <a:ext cx="10325290" cy="394335"/>
          </a:xfrm>
          <a:prstGeom prst="rect">
            <a:avLst/>
          </a:prstGeom>
        </p:spPr>
        <p:txBody>
          <a:bodyPr anchor="t" rtlCol="false" tIns="0" lIns="0" bIns="0" rIns="0">
            <a:spAutoFit/>
          </a:bodyPr>
          <a:lstStyle/>
          <a:p>
            <a:pPr algn="l" marL="0" indent="0" lvl="0">
              <a:lnSpc>
                <a:spcPts val="3104"/>
              </a:lnSpc>
              <a:spcBef>
                <a:spcPct val="0"/>
              </a:spcBef>
            </a:pPr>
          </a:p>
        </p:txBody>
      </p:sp>
      <p:sp>
        <p:nvSpPr>
          <p:cNvPr name="Freeform 10" id="10"/>
          <p:cNvSpPr/>
          <p:nvPr/>
        </p:nvSpPr>
        <p:spPr>
          <a:xfrm flipH="false" flipV="false" rot="0">
            <a:off x="10960860" y="1868390"/>
            <a:ext cx="7327140" cy="8248822"/>
          </a:xfrm>
          <a:custGeom>
            <a:avLst/>
            <a:gdLst/>
            <a:ahLst/>
            <a:cxnLst/>
            <a:rect r="r" b="b" t="t" l="l"/>
            <a:pathLst>
              <a:path h="8248822" w="7327140">
                <a:moveTo>
                  <a:pt x="0" y="0"/>
                </a:moveTo>
                <a:lnTo>
                  <a:pt x="7327140" y="0"/>
                </a:lnTo>
                <a:lnTo>
                  <a:pt x="7327140" y="8248822"/>
                </a:lnTo>
                <a:lnTo>
                  <a:pt x="0" y="8248822"/>
                </a:lnTo>
                <a:lnTo>
                  <a:pt x="0" y="0"/>
                </a:lnTo>
                <a:close/>
              </a:path>
            </a:pathLst>
          </a:custGeom>
          <a:blipFill>
            <a:blip r:embed="rId2"/>
            <a:stretch>
              <a:fillRect l="-98" t="-15962" r="-98" b="0"/>
            </a:stretch>
          </a:blipFill>
        </p:spPr>
      </p:sp>
      <p:sp>
        <p:nvSpPr>
          <p:cNvPr name="Freeform 11" id="11"/>
          <p:cNvSpPr/>
          <p:nvPr/>
        </p:nvSpPr>
        <p:spPr>
          <a:xfrm flipH="false" flipV="false" rot="0">
            <a:off x="5973044" y="3364217"/>
            <a:ext cx="5393421" cy="2811321"/>
          </a:xfrm>
          <a:custGeom>
            <a:avLst/>
            <a:gdLst/>
            <a:ahLst/>
            <a:cxnLst/>
            <a:rect r="r" b="b" t="t" l="l"/>
            <a:pathLst>
              <a:path h="2811321" w="5393421">
                <a:moveTo>
                  <a:pt x="0" y="0"/>
                </a:moveTo>
                <a:lnTo>
                  <a:pt x="5393421" y="0"/>
                </a:lnTo>
                <a:lnTo>
                  <a:pt x="5393421" y="2811320"/>
                </a:lnTo>
                <a:lnTo>
                  <a:pt x="0" y="2811320"/>
                </a:lnTo>
                <a:lnTo>
                  <a:pt x="0" y="0"/>
                </a:lnTo>
                <a:close/>
              </a:path>
            </a:pathLst>
          </a:custGeom>
          <a:blipFill>
            <a:blip r:embed="rId3"/>
            <a:stretch>
              <a:fillRect l="0" t="0" r="0" b="0"/>
            </a:stretch>
          </a:blipFill>
        </p:spPr>
      </p:sp>
      <p:sp>
        <p:nvSpPr>
          <p:cNvPr name="TextBox 12" id="12"/>
          <p:cNvSpPr txBox="true"/>
          <p:nvPr/>
        </p:nvSpPr>
        <p:spPr>
          <a:xfrm rot="0">
            <a:off x="265140" y="208601"/>
            <a:ext cx="17352539" cy="1411597"/>
          </a:xfrm>
          <a:prstGeom prst="rect">
            <a:avLst/>
          </a:prstGeom>
        </p:spPr>
        <p:txBody>
          <a:bodyPr anchor="t" rtlCol="false" tIns="0" lIns="0" bIns="0" rIns="0">
            <a:spAutoFit/>
          </a:bodyPr>
          <a:lstStyle/>
          <a:p>
            <a:pPr algn="ctr">
              <a:lnSpc>
                <a:spcPts val="10920"/>
              </a:lnSpc>
            </a:pPr>
            <a:r>
              <a:rPr lang="en-US" b="true" sz="7800" spc="733">
                <a:solidFill>
                  <a:srgbClr val="8D0000"/>
                </a:solidFill>
                <a:latin typeface="Poppins Bold"/>
                <a:ea typeface="Poppins Bold"/>
                <a:cs typeface="Poppins Bold"/>
                <a:sym typeface="Poppins Bold"/>
              </a:rPr>
              <a:t>OVERVIEW OF THE PROJECT</a:t>
            </a:r>
          </a:p>
        </p:txBody>
      </p:sp>
      <p:sp>
        <p:nvSpPr>
          <p:cNvPr name="TextBox 13" id="13"/>
          <p:cNvSpPr txBox="true"/>
          <p:nvPr/>
        </p:nvSpPr>
        <p:spPr>
          <a:xfrm rot="0">
            <a:off x="668539" y="1429937"/>
            <a:ext cx="6743041" cy="8854881"/>
          </a:xfrm>
          <a:prstGeom prst="rect">
            <a:avLst/>
          </a:prstGeom>
        </p:spPr>
        <p:txBody>
          <a:bodyPr anchor="t" rtlCol="false" tIns="0" lIns="0" bIns="0" rIns="0">
            <a:spAutoFit/>
          </a:bodyPr>
          <a:lstStyle/>
          <a:p>
            <a:pPr algn="just">
              <a:lnSpc>
                <a:spcPts val="2285"/>
              </a:lnSpc>
            </a:pPr>
          </a:p>
          <a:p>
            <a:pPr algn="just" marL="352490" indent="-176245" lvl="1">
              <a:lnSpc>
                <a:spcPts val="2285"/>
              </a:lnSpc>
              <a:spcBef>
                <a:spcPct val="0"/>
              </a:spcBef>
              <a:buFont typeface="Arial"/>
              <a:buChar char="•"/>
            </a:pPr>
            <a:r>
              <a:rPr lang="en-US" b="true" sz="1632">
                <a:solidFill>
                  <a:srgbClr val="000000"/>
                </a:solidFill>
                <a:latin typeface="Poppins Bold"/>
                <a:ea typeface="Poppins Bold"/>
                <a:cs typeface="Poppins Bold"/>
                <a:sym typeface="Poppins Bold"/>
              </a:rPr>
              <a:t> Des</a:t>
            </a:r>
            <a:r>
              <a:rPr lang="en-US" b="true" sz="1632">
                <a:solidFill>
                  <a:srgbClr val="000000"/>
                </a:solidFill>
                <a:latin typeface="Poppins Bold"/>
                <a:ea typeface="Poppins Bold"/>
                <a:cs typeface="Poppins Bold"/>
                <a:sym typeface="Poppins Bold"/>
              </a:rPr>
              <a:t>ign and implement an 8-bit Arithmetic Logic Unit (ALU).</a:t>
            </a:r>
          </a:p>
          <a:p>
            <a:pPr algn="just" marL="352490" indent="-176245" lvl="1">
              <a:lnSpc>
                <a:spcPts val="2285"/>
              </a:lnSpc>
              <a:spcBef>
                <a:spcPct val="0"/>
              </a:spcBef>
              <a:buFont typeface="Arial"/>
              <a:buChar char="•"/>
            </a:pPr>
            <a:r>
              <a:rPr lang="en-US" b="true" sz="1632">
                <a:solidFill>
                  <a:srgbClr val="000000"/>
                </a:solidFill>
                <a:latin typeface="Poppins Bold"/>
                <a:ea typeface="Poppins Bold"/>
                <a:cs typeface="Poppins Bold"/>
                <a:sym typeface="Poppins Bold"/>
              </a:rPr>
              <a:t>Data Handling:</a:t>
            </a:r>
          </a:p>
          <a:p>
            <a:pPr algn="just" marL="704979" indent="-234993" lvl="2">
              <a:lnSpc>
                <a:spcPts val="2285"/>
              </a:lnSpc>
              <a:spcBef>
                <a:spcPct val="0"/>
              </a:spcBef>
              <a:buFont typeface="Arial"/>
              <a:buChar char="⚬"/>
            </a:pPr>
            <a:r>
              <a:rPr lang="en-US" b="true" sz="1632">
                <a:solidFill>
                  <a:srgbClr val="000000"/>
                </a:solidFill>
                <a:latin typeface="Poppins Bold"/>
                <a:ea typeface="Poppins Bold"/>
                <a:cs typeface="Poppins Bold"/>
                <a:sym typeface="Poppins Bold"/>
              </a:rPr>
              <a:t>Operands loaded into 8-bit registers A and B via switches and push buttons.</a:t>
            </a:r>
          </a:p>
          <a:p>
            <a:pPr algn="just" marL="704979" indent="-234993" lvl="2">
              <a:lnSpc>
                <a:spcPts val="2285"/>
              </a:lnSpc>
              <a:spcBef>
                <a:spcPct val="0"/>
              </a:spcBef>
              <a:buFont typeface="Arial"/>
              <a:buChar char="⚬"/>
            </a:pPr>
            <a:r>
              <a:rPr lang="en-US" b="true" sz="1632">
                <a:solidFill>
                  <a:srgbClr val="000000"/>
                </a:solidFill>
                <a:latin typeface="Poppins Bold"/>
                <a:ea typeface="Poppins Bold"/>
                <a:cs typeface="Poppins Bold"/>
                <a:sym typeface="Poppins Bold"/>
              </a:rPr>
              <a:t>Results stored in register C.</a:t>
            </a:r>
          </a:p>
          <a:p>
            <a:pPr algn="just" marL="704979" indent="-234993" lvl="2">
              <a:lnSpc>
                <a:spcPts val="2285"/>
              </a:lnSpc>
              <a:spcBef>
                <a:spcPct val="0"/>
              </a:spcBef>
              <a:buFont typeface="Arial"/>
              <a:buChar char="⚬"/>
            </a:pPr>
            <a:r>
              <a:rPr lang="en-US" b="true" sz="1632">
                <a:solidFill>
                  <a:srgbClr val="000000"/>
                </a:solidFill>
                <a:latin typeface="Poppins Bold"/>
                <a:ea typeface="Poppins Bold"/>
                <a:cs typeface="Poppins Bold"/>
                <a:sym typeface="Poppins Bold"/>
              </a:rPr>
              <a:t>Operation selected using a 3-bit mode register.</a:t>
            </a:r>
          </a:p>
          <a:p>
            <a:pPr algn="just">
              <a:lnSpc>
                <a:spcPts val="2285"/>
              </a:lnSpc>
              <a:spcBef>
                <a:spcPct val="0"/>
              </a:spcBef>
            </a:pPr>
          </a:p>
          <a:p>
            <a:pPr algn="just" marL="352490" indent="-176245" lvl="1">
              <a:lnSpc>
                <a:spcPts val="2285"/>
              </a:lnSpc>
              <a:spcBef>
                <a:spcPct val="0"/>
              </a:spcBef>
              <a:buFont typeface="Arial"/>
              <a:buChar char="•"/>
            </a:pPr>
            <a:r>
              <a:rPr lang="en-US" b="true" sz="1632">
                <a:solidFill>
                  <a:srgbClr val="000000"/>
                </a:solidFill>
                <a:latin typeface="Poppins Bold"/>
                <a:ea typeface="Poppins Bold"/>
                <a:cs typeface="Poppins Bold"/>
                <a:sym typeface="Poppins Bold"/>
              </a:rPr>
              <a:t>Supported Operations (6 total):</a:t>
            </a:r>
          </a:p>
          <a:p>
            <a:pPr algn="just" marL="704979" indent="-234993" lvl="2">
              <a:lnSpc>
                <a:spcPts val="2285"/>
              </a:lnSpc>
              <a:spcBef>
                <a:spcPct val="0"/>
              </a:spcBef>
              <a:buAutoNum type="alphaLcPeriod" startAt="1"/>
            </a:pPr>
            <a:r>
              <a:rPr lang="en-US" b="true" sz="1632">
                <a:solidFill>
                  <a:srgbClr val="000000"/>
                </a:solidFill>
                <a:latin typeface="Poppins Bold"/>
                <a:ea typeface="Poppins Bold"/>
                <a:cs typeface="Poppins Bold"/>
                <a:sym typeface="Poppins Bold"/>
              </a:rPr>
              <a:t>Addition</a:t>
            </a:r>
          </a:p>
          <a:p>
            <a:pPr algn="just" marL="704979" indent="-234993" lvl="2">
              <a:lnSpc>
                <a:spcPts val="2285"/>
              </a:lnSpc>
              <a:spcBef>
                <a:spcPct val="0"/>
              </a:spcBef>
              <a:buAutoNum type="alphaLcPeriod" startAt="1"/>
            </a:pPr>
            <a:r>
              <a:rPr lang="en-US" b="true" sz="1632">
                <a:solidFill>
                  <a:srgbClr val="000000"/>
                </a:solidFill>
                <a:latin typeface="Poppins Bold"/>
                <a:ea typeface="Poppins Bold"/>
                <a:cs typeface="Poppins Bold"/>
                <a:sym typeface="Poppins Bold"/>
              </a:rPr>
              <a:t>Subtraction</a:t>
            </a:r>
          </a:p>
          <a:p>
            <a:pPr algn="just" marL="704979" indent="-234993" lvl="2">
              <a:lnSpc>
                <a:spcPts val="2285"/>
              </a:lnSpc>
              <a:spcBef>
                <a:spcPct val="0"/>
              </a:spcBef>
              <a:buAutoNum type="alphaLcPeriod" startAt="1"/>
            </a:pPr>
            <a:r>
              <a:rPr lang="en-US" b="true" sz="1632">
                <a:solidFill>
                  <a:srgbClr val="000000"/>
                </a:solidFill>
                <a:latin typeface="Poppins Bold"/>
                <a:ea typeface="Poppins Bold"/>
                <a:cs typeface="Poppins Bold"/>
                <a:sym typeface="Poppins Bold"/>
              </a:rPr>
              <a:t>Two’s complement (negation)</a:t>
            </a:r>
          </a:p>
          <a:p>
            <a:pPr algn="just" marL="704979" indent="-234993" lvl="2">
              <a:lnSpc>
                <a:spcPts val="2285"/>
              </a:lnSpc>
              <a:spcBef>
                <a:spcPct val="0"/>
              </a:spcBef>
              <a:buAutoNum type="alphaLcPeriod" startAt="1"/>
            </a:pPr>
            <a:r>
              <a:rPr lang="en-US" b="true" sz="1632">
                <a:solidFill>
                  <a:srgbClr val="000000"/>
                </a:solidFill>
                <a:latin typeface="Poppins Bold"/>
                <a:ea typeface="Poppins Bold"/>
                <a:cs typeface="Poppins Bold"/>
                <a:sym typeface="Poppins Bold"/>
              </a:rPr>
              <a:t>Bitwise AND</a:t>
            </a:r>
          </a:p>
          <a:p>
            <a:pPr algn="just" marL="704979" indent="-234993" lvl="2">
              <a:lnSpc>
                <a:spcPts val="2285"/>
              </a:lnSpc>
              <a:spcBef>
                <a:spcPct val="0"/>
              </a:spcBef>
              <a:buAutoNum type="alphaLcPeriod" startAt="1"/>
            </a:pPr>
            <a:r>
              <a:rPr lang="en-US" b="true" sz="1632">
                <a:solidFill>
                  <a:srgbClr val="000000"/>
                </a:solidFill>
                <a:latin typeface="Poppins Bold"/>
                <a:ea typeface="Poppins Bold"/>
                <a:cs typeface="Poppins Bold"/>
                <a:sym typeface="Poppins Bold"/>
              </a:rPr>
              <a:t>Bitwise OR</a:t>
            </a:r>
          </a:p>
          <a:p>
            <a:pPr algn="just" marL="704979" indent="-234993" lvl="2">
              <a:lnSpc>
                <a:spcPts val="2285"/>
              </a:lnSpc>
              <a:spcBef>
                <a:spcPct val="0"/>
              </a:spcBef>
              <a:buAutoNum type="alphaLcPeriod" startAt="1"/>
            </a:pPr>
            <a:r>
              <a:rPr lang="en-US" b="true" sz="1632">
                <a:solidFill>
                  <a:srgbClr val="000000"/>
                </a:solidFill>
                <a:latin typeface="Poppins Bold"/>
                <a:ea typeface="Poppins Bold"/>
                <a:cs typeface="Poppins Bold"/>
                <a:sym typeface="Poppins Bold"/>
              </a:rPr>
              <a:t>Bitwise XOR</a:t>
            </a:r>
          </a:p>
          <a:p>
            <a:pPr algn="just">
              <a:lnSpc>
                <a:spcPts val="2285"/>
              </a:lnSpc>
              <a:spcBef>
                <a:spcPct val="0"/>
              </a:spcBef>
            </a:pPr>
          </a:p>
          <a:p>
            <a:pPr algn="just" marL="352490" indent="-176245" lvl="1">
              <a:lnSpc>
                <a:spcPts val="2285"/>
              </a:lnSpc>
              <a:spcBef>
                <a:spcPct val="0"/>
              </a:spcBef>
              <a:buFont typeface="Arial"/>
              <a:buChar char="•"/>
            </a:pPr>
            <a:r>
              <a:rPr lang="en-US" b="true" sz="1632">
                <a:solidFill>
                  <a:srgbClr val="000000"/>
                </a:solidFill>
                <a:latin typeface="Poppins Bold"/>
                <a:ea typeface="Poppins Bold"/>
                <a:cs typeface="Poppins Bold"/>
                <a:sym typeface="Poppins Bold"/>
              </a:rPr>
              <a:t>Output Display:</a:t>
            </a:r>
          </a:p>
          <a:p>
            <a:pPr algn="just" marL="704979" indent="-234993" lvl="2">
              <a:lnSpc>
                <a:spcPts val="2285"/>
              </a:lnSpc>
              <a:spcBef>
                <a:spcPct val="0"/>
              </a:spcBef>
              <a:buFont typeface="Arial"/>
              <a:buChar char="⚬"/>
            </a:pPr>
            <a:r>
              <a:rPr lang="en-US" b="true" sz="1632">
                <a:solidFill>
                  <a:srgbClr val="000000"/>
                </a:solidFill>
                <a:latin typeface="Poppins Bold"/>
                <a:ea typeface="Poppins Bold"/>
                <a:cs typeface="Poppins Bold"/>
                <a:sym typeface="Poppins Bold"/>
              </a:rPr>
              <a:t>Result shown in decimal form on seven-segment displays.</a:t>
            </a:r>
          </a:p>
          <a:p>
            <a:pPr algn="just" marL="352490" indent="-176245" lvl="1">
              <a:lnSpc>
                <a:spcPts val="2285"/>
              </a:lnSpc>
              <a:buFont typeface="Arial"/>
              <a:buChar char="•"/>
            </a:pPr>
            <a:r>
              <a:rPr lang="en-US" b="true" sz="1632">
                <a:solidFill>
                  <a:srgbClr val="000000"/>
                </a:solidFill>
                <a:latin typeface="Poppins Bold"/>
                <a:ea typeface="Poppins Bold"/>
                <a:cs typeface="Poppins Bold"/>
                <a:sym typeface="Poppins Bold"/>
              </a:rPr>
              <a:t>System Modules:</a:t>
            </a:r>
          </a:p>
          <a:p>
            <a:pPr algn="just" marL="704979" indent="-234993" lvl="2">
              <a:lnSpc>
                <a:spcPts val="2285"/>
              </a:lnSpc>
              <a:spcBef>
                <a:spcPct val="0"/>
              </a:spcBef>
              <a:buFont typeface="Arial"/>
              <a:buChar char="⚬"/>
            </a:pPr>
            <a:r>
              <a:rPr lang="en-US" b="true" sz="1632">
                <a:solidFill>
                  <a:srgbClr val="000000"/>
                </a:solidFill>
                <a:latin typeface="Poppins Bold"/>
                <a:ea typeface="Poppins Bold"/>
                <a:cs typeface="Poppins Bold"/>
                <a:sym typeface="Poppins Bold"/>
              </a:rPr>
              <a:t>ALU_TOP (main control)</a:t>
            </a:r>
          </a:p>
          <a:p>
            <a:pPr algn="just" marL="704979" indent="-234993" lvl="2">
              <a:lnSpc>
                <a:spcPts val="2285"/>
              </a:lnSpc>
              <a:spcBef>
                <a:spcPct val="0"/>
              </a:spcBef>
              <a:buFont typeface="Arial"/>
              <a:buChar char="⚬"/>
            </a:pPr>
            <a:r>
              <a:rPr lang="en-US" b="true" sz="1632">
                <a:solidFill>
                  <a:srgbClr val="000000"/>
                </a:solidFill>
                <a:latin typeface="Poppins Bold"/>
                <a:ea typeface="Poppins Bold"/>
                <a:cs typeface="Poppins Bold"/>
                <a:sym typeface="Poppins Bold"/>
              </a:rPr>
              <a:t>Debounce circuits (stable inputs)</a:t>
            </a:r>
          </a:p>
          <a:p>
            <a:pPr algn="just" marL="704979" indent="-234993" lvl="2">
              <a:lnSpc>
                <a:spcPts val="2285"/>
              </a:lnSpc>
              <a:spcBef>
                <a:spcPct val="0"/>
              </a:spcBef>
              <a:buFont typeface="Arial"/>
              <a:buChar char="⚬"/>
            </a:pPr>
            <a:r>
              <a:rPr lang="en-US" b="true" sz="1632">
                <a:solidFill>
                  <a:srgbClr val="000000"/>
                </a:solidFill>
                <a:latin typeface="Poppins Bold"/>
                <a:ea typeface="Poppins Bold"/>
                <a:cs typeface="Poppins Bold"/>
                <a:sym typeface="Poppins Bold"/>
              </a:rPr>
              <a:t>Decimal-to-BCD converter</a:t>
            </a:r>
          </a:p>
          <a:p>
            <a:pPr algn="just" marL="704979" indent="-234993" lvl="2">
              <a:lnSpc>
                <a:spcPts val="2285"/>
              </a:lnSpc>
              <a:spcBef>
                <a:spcPct val="0"/>
              </a:spcBef>
              <a:buFont typeface="Arial"/>
              <a:buChar char="⚬"/>
            </a:pPr>
            <a:r>
              <a:rPr lang="en-US" b="true" sz="1632">
                <a:solidFill>
                  <a:srgbClr val="000000"/>
                </a:solidFill>
                <a:latin typeface="Poppins Bold"/>
                <a:ea typeface="Poppins Bold"/>
                <a:cs typeface="Poppins Bold"/>
                <a:sym typeface="Poppins Bold"/>
              </a:rPr>
              <a:t>Clock divider</a:t>
            </a:r>
          </a:p>
          <a:p>
            <a:pPr algn="just" marL="704979" indent="-234993" lvl="2">
              <a:lnSpc>
                <a:spcPts val="2285"/>
              </a:lnSpc>
              <a:spcBef>
                <a:spcPct val="0"/>
              </a:spcBef>
              <a:buFont typeface="Arial"/>
              <a:buChar char="⚬"/>
            </a:pPr>
            <a:r>
              <a:rPr lang="en-US" b="true" sz="1632">
                <a:solidFill>
                  <a:srgbClr val="000000"/>
                </a:solidFill>
                <a:latin typeface="Poppins Bold"/>
                <a:ea typeface="Poppins Bold"/>
                <a:cs typeface="Poppins Bold"/>
                <a:sym typeface="Poppins Bold"/>
              </a:rPr>
              <a:t>Seven-segment multiplexer/decoder</a:t>
            </a:r>
          </a:p>
          <a:p>
            <a:pPr algn="just" marL="352490" indent="-176245" lvl="1">
              <a:lnSpc>
                <a:spcPts val="2285"/>
              </a:lnSpc>
              <a:spcBef>
                <a:spcPct val="0"/>
              </a:spcBef>
              <a:buFont typeface="Arial"/>
              <a:buChar char="•"/>
            </a:pPr>
            <a:r>
              <a:rPr lang="en-US" b="true" sz="1632">
                <a:solidFill>
                  <a:srgbClr val="000000"/>
                </a:solidFill>
                <a:latin typeface="Poppins Bold"/>
                <a:ea typeface="Poppins Bold"/>
                <a:cs typeface="Poppins Bold"/>
                <a:sym typeface="Poppins Bold"/>
              </a:rPr>
              <a:t>Outcome:</a:t>
            </a:r>
          </a:p>
          <a:p>
            <a:pPr algn="just" marL="352490" indent="-176245" lvl="1">
              <a:lnSpc>
                <a:spcPts val="2285"/>
              </a:lnSpc>
              <a:spcBef>
                <a:spcPct val="0"/>
              </a:spcBef>
              <a:buFont typeface="Arial"/>
              <a:buChar char="•"/>
            </a:pPr>
            <a:r>
              <a:rPr lang="en-US" b="true" sz="1632">
                <a:solidFill>
                  <a:srgbClr val="000000"/>
                </a:solidFill>
                <a:latin typeface="Poppins Bold"/>
                <a:ea typeface="Poppins Bold"/>
                <a:cs typeface="Poppins Bold"/>
                <a:sym typeface="Poppins Bold"/>
              </a:rPr>
              <a:t> A fully functional 8-bit ALU system demonstrating:</a:t>
            </a:r>
          </a:p>
          <a:p>
            <a:pPr algn="just" marL="704979" indent="-234993" lvl="2">
              <a:lnSpc>
                <a:spcPts val="2285"/>
              </a:lnSpc>
              <a:spcBef>
                <a:spcPct val="0"/>
              </a:spcBef>
              <a:buFont typeface="Arial"/>
              <a:buChar char="⚬"/>
            </a:pPr>
            <a:r>
              <a:rPr lang="en-US" b="true" sz="1632">
                <a:solidFill>
                  <a:srgbClr val="000000"/>
                </a:solidFill>
                <a:latin typeface="Poppins Bold"/>
                <a:ea typeface="Poppins Bold"/>
                <a:cs typeface="Poppins Bold"/>
                <a:sym typeface="Poppins Bold"/>
              </a:rPr>
              <a:t>Digital design principles</a:t>
            </a:r>
          </a:p>
          <a:p>
            <a:pPr algn="just" marL="704979" indent="-234993" lvl="2">
              <a:lnSpc>
                <a:spcPts val="2285"/>
              </a:lnSpc>
              <a:spcBef>
                <a:spcPct val="0"/>
              </a:spcBef>
              <a:buFont typeface="Arial"/>
              <a:buChar char="⚬"/>
            </a:pPr>
            <a:r>
              <a:rPr lang="en-US" b="true" sz="1632">
                <a:solidFill>
                  <a:srgbClr val="000000"/>
                </a:solidFill>
                <a:latin typeface="Poppins Bold"/>
                <a:ea typeface="Poppins Bold"/>
                <a:cs typeface="Poppins Bold"/>
                <a:sym typeface="Poppins Bold"/>
              </a:rPr>
              <a:t>Modular implementation</a:t>
            </a:r>
          </a:p>
          <a:p>
            <a:pPr algn="just" marL="704979" indent="-234993" lvl="2">
              <a:lnSpc>
                <a:spcPts val="2285"/>
              </a:lnSpc>
              <a:spcBef>
                <a:spcPct val="0"/>
              </a:spcBef>
              <a:buFont typeface="Arial"/>
              <a:buChar char="⚬"/>
            </a:pPr>
            <a:r>
              <a:rPr lang="en-US" b="true" sz="1632">
                <a:solidFill>
                  <a:srgbClr val="000000"/>
                </a:solidFill>
                <a:latin typeface="Poppins Bold"/>
                <a:ea typeface="Poppins Bold"/>
                <a:cs typeface="Poppins Bold"/>
                <a:sym typeface="Poppins Bold"/>
              </a:rPr>
              <a:t>Hardware-based arithmetic &amp; logic processing</a:t>
            </a:r>
          </a:p>
          <a:p>
            <a:pPr algn="just">
              <a:lnSpc>
                <a:spcPts val="2285"/>
              </a:lnSpc>
              <a:spcBef>
                <a:spcPct val="0"/>
              </a:spcBef>
            </a:pPr>
          </a:p>
        </p:txBody>
      </p:sp>
      <p:sp>
        <p:nvSpPr>
          <p:cNvPr name="AutoShape 14" id="14"/>
          <p:cNvSpPr/>
          <p:nvPr/>
        </p:nvSpPr>
        <p:spPr>
          <a:xfrm flipH="true">
            <a:off x="9461395" y="4769877"/>
            <a:ext cx="893473" cy="158697"/>
          </a:xfrm>
          <a:prstGeom prst="line">
            <a:avLst/>
          </a:prstGeom>
          <a:ln cap="flat" w="57150">
            <a:solidFill>
              <a:srgbClr val="FF0000"/>
            </a:solidFill>
            <a:prstDash val="solid"/>
            <a:headEnd type="none" len="sm" w="sm"/>
            <a:tailEnd type="arrow" len="sm" w="med"/>
          </a:ln>
        </p:spPr>
      </p:sp>
      <p:sp>
        <p:nvSpPr>
          <p:cNvPr name="AutoShape 15" id="15"/>
          <p:cNvSpPr/>
          <p:nvPr/>
        </p:nvSpPr>
        <p:spPr>
          <a:xfrm flipH="true">
            <a:off x="9536924" y="5143500"/>
            <a:ext cx="338032" cy="81034"/>
          </a:xfrm>
          <a:prstGeom prst="line">
            <a:avLst/>
          </a:prstGeom>
          <a:ln cap="flat" w="57150">
            <a:solidFill>
              <a:srgbClr val="FF0000"/>
            </a:solidFill>
            <a:prstDash val="solid"/>
            <a:headEnd type="none" len="sm" w="sm"/>
            <a:tailEnd type="arrow" len="sm" w="med"/>
          </a:ln>
        </p:spPr>
      </p:sp>
      <p:sp>
        <p:nvSpPr>
          <p:cNvPr name="AutoShape 16" id="16"/>
          <p:cNvSpPr/>
          <p:nvPr/>
        </p:nvSpPr>
        <p:spPr>
          <a:xfrm flipV="true">
            <a:off x="8782712" y="5592333"/>
            <a:ext cx="249192" cy="284095"/>
          </a:xfrm>
          <a:prstGeom prst="line">
            <a:avLst/>
          </a:prstGeom>
          <a:ln cap="flat" w="57150">
            <a:solidFill>
              <a:srgbClr val="3BC5FF"/>
            </a:solidFill>
            <a:prstDash val="solid"/>
            <a:headEnd type="none" len="sm" w="sm"/>
            <a:tailEnd type="arrow" len="sm" w="med"/>
          </a:ln>
        </p:spPr>
      </p:sp>
      <p:sp>
        <p:nvSpPr>
          <p:cNvPr name="AutoShape 17" id="17"/>
          <p:cNvSpPr/>
          <p:nvPr/>
        </p:nvSpPr>
        <p:spPr>
          <a:xfrm flipV="true">
            <a:off x="7498019" y="5592333"/>
            <a:ext cx="72862" cy="320571"/>
          </a:xfrm>
          <a:prstGeom prst="line">
            <a:avLst/>
          </a:prstGeom>
          <a:ln cap="flat" w="57150">
            <a:solidFill>
              <a:srgbClr val="3BC5FF"/>
            </a:solidFill>
            <a:prstDash val="solid"/>
            <a:headEnd type="none" len="sm" w="sm"/>
            <a:tailEnd type="arrow" len="sm" w="med"/>
          </a:ln>
        </p:spPr>
      </p:sp>
      <p:sp>
        <p:nvSpPr>
          <p:cNvPr name="Freeform 18" id="18"/>
          <p:cNvSpPr/>
          <p:nvPr/>
        </p:nvSpPr>
        <p:spPr>
          <a:xfrm flipH="false" flipV="false" rot="0">
            <a:off x="4695366" y="4806033"/>
            <a:ext cx="1207905" cy="245082"/>
          </a:xfrm>
          <a:custGeom>
            <a:avLst/>
            <a:gdLst/>
            <a:ahLst/>
            <a:cxnLst/>
            <a:rect r="r" b="b" t="t" l="l"/>
            <a:pathLst>
              <a:path h="245082" w="1207905">
                <a:moveTo>
                  <a:pt x="0" y="0"/>
                </a:moveTo>
                <a:lnTo>
                  <a:pt x="1207905" y="0"/>
                </a:lnTo>
                <a:lnTo>
                  <a:pt x="1207905" y="245082"/>
                </a:lnTo>
                <a:lnTo>
                  <a:pt x="0" y="245082"/>
                </a:lnTo>
                <a:lnTo>
                  <a:pt x="0" y="0"/>
                </a:lnTo>
                <a:close/>
              </a:path>
            </a:pathLst>
          </a:custGeom>
          <a:blipFill>
            <a:blip r:embed="rId4"/>
            <a:stretch>
              <a:fillRect l="0" t="0" r="0" b="0"/>
            </a:stretch>
          </a:blipFill>
        </p:spPr>
      </p:sp>
      <p:sp>
        <p:nvSpPr>
          <p:cNvPr name="AutoShape 19" id="19"/>
          <p:cNvSpPr/>
          <p:nvPr/>
        </p:nvSpPr>
        <p:spPr>
          <a:xfrm>
            <a:off x="5973044" y="4928574"/>
            <a:ext cx="447120" cy="122541"/>
          </a:xfrm>
          <a:prstGeom prst="line">
            <a:avLst/>
          </a:prstGeom>
          <a:ln cap="flat" w="57150">
            <a:solidFill>
              <a:srgbClr val="FF0000"/>
            </a:solidFill>
            <a:prstDash val="solid"/>
            <a:headEnd type="none" len="sm" w="sm"/>
            <a:tailEnd type="arrow" len="sm" w="med"/>
          </a:ln>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3503507">
            <a:off x="5492540" y="3717576"/>
            <a:ext cx="12583451" cy="7382737"/>
            <a:chOff x="0" y="0"/>
            <a:chExt cx="3314160" cy="1944424"/>
          </a:xfrm>
        </p:grpSpPr>
        <p:sp>
          <p:nvSpPr>
            <p:cNvPr name="Freeform 3" id="3"/>
            <p:cNvSpPr/>
            <p:nvPr/>
          </p:nvSpPr>
          <p:spPr>
            <a:xfrm flipH="false" flipV="false" rot="0">
              <a:off x="0" y="0"/>
              <a:ext cx="3314160" cy="1944425"/>
            </a:xfrm>
            <a:custGeom>
              <a:avLst/>
              <a:gdLst/>
              <a:ahLst/>
              <a:cxnLst/>
              <a:rect r="r" b="b" t="t" l="l"/>
              <a:pathLst>
                <a:path h="1944425" w="3314160">
                  <a:moveTo>
                    <a:pt x="31378" y="0"/>
                  </a:moveTo>
                  <a:lnTo>
                    <a:pt x="3282783" y="0"/>
                  </a:lnTo>
                  <a:cubicBezTo>
                    <a:pt x="3300112" y="0"/>
                    <a:pt x="3314160" y="14048"/>
                    <a:pt x="3314160" y="31378"/>
                  </a:cubicBezTo>
                  <a:lnTo>
                    <a:pt x="3314160" y="1913047"/>
                  </a:lnTo>
                  <a:cubicBezTo>
                    <a:pt x="3314160" y="1930376"/>
                    <a:pt x="3300112" y="1944425"/>
                    <a:pt x="3282783" y="1944425"/>
                  </a:cubicBezTo>
                  <a:lnTo>
                    <a:pt x="31378" y="1944425"/>
                  </a:lnTo>
                  <a:cubicBezTo>
                    <a:pt x="14048" y="1944425"/>
                    <a:pt x="0" y="1930376"/>
                    <a:pt x="0" y="1913047"/>
                  </a:cubicBezTo>
                  <a:lnTo>
                    <a:pt x="0" y="31378"/>
                  </a:lnTo>
                  <a:cubicBezTo>
                    <a:pt x="0" y="14048"/>
                    <a:pt x="14048" y="0"/>
                    <a:pt x="31378" y="0"/>
                  </a:cubicBezTo>
                  <a:close/>
                </a:path>
              </a:pathLst>
            </a:custGeom>
            <a:solidFill>
              <a:srgbClr val="FFE9E9"/>
            </a:solidFill>
          </p:spPr>
        </p:sp>
        <p:sp>
          <p:nvSpPr>
            <p:cNvPr name="TextBox 4" id="4"/>
            <p:cNvSpPr txBox="true"/>
            <p:nvPr/>
          </p:nvSpPr>
          <p:spPr>
            <a:xfrm>
              <a:off x="0" y="-333375"/>
              <a:ext cx="3314160" cy="2277799"/>
            </a:xfrm>
            <a:prstGeom prst="rect">
              <a:avLst/>
            </a:prstGeom>
          </p:spPr>
          <p:txBody>
            <a:bodyPr anchor="ctr" rtlCol="false" tIns="50800" lIns="50800" bIns="50800" rIns="50800"/>
            <a:lstStyle/>
            <a:p>
              <a:pPr algn="ctr">
                <a:lnSpc>
                  <a:spcPts val="6249"/>
                </a:lnSpc>
              </a:pPr>
            </a:p>
          </p:txBody>
        </p:sp>
      </p:grpSp>
      <p:grpSp>
        <p:nvGrpSpPr>
          <p:cNvPr name="Group 5" id="5"/>
          <p:cNvGrpSpPr/>
          <p:nvPr/>
        </p:nvGrpSpPr>
        <p:grpSpPr>
          <a:xfrm rot="0">
            <a:off x="730533" y="2650121"/>
            <a:ext cx="16528722" cy="6149804"/>
            <a:chOff x="0" y="0"/>
            <a:chExt cx="22038295" cy="8199739"/>
          </a:xfrm>
        </p:grpSpPr>
        <p:sp>
          <p:nvSpPr>
            <p:cNvPr name="AutoShape 6" id="6"/>
            <p:cNvSpPr/>
            <p:nvPr/>
          </p:nvSpPr>
          <p:spPr>
            <a:xfrm flipV="true">
              <a:off x="32662" y="19050"/>
              <a:ext cx="22005605" cy="33006"/>
            </a:xfrm>
            <a:prstGeom prst="line">
              <a:avLst/>
            </a:prstGeom>
            <a:ln cap="flat" w="38100">
              <a:solidFill>
                <a:srgbClr val="000000"/>
              </a:solidFill>
              <a:prstDash val="solid"/>
              <a:headEnd type="none" len="sm" w="sm"/>
              <a:tailEnd type="none" len="sm" w="sm"/>
            </a:ln>
          </p:spPr>
        </p:sp>
        <p:sp>
          <p:nvSpPr>
            <p:cNvPr name="AutoShape 7" id="7"/>
            <p:cNvSpPr/>
            <p:nvPr/>
          </p:nvSpPr>
          <p:spPr>
            <a:xfrm flipH="true">
              <a:off x="32565" y="68648"/>
              <a:ext cx="32633" cy="8106565"/>
            </a:xfrm>
            <a:prstGeom prst="line">
              <a:avLst/>
            </a:prstGeom>
            <a:ln cap="flat" w="38100">
              <a:solidFill>
                <a:srgbClr val="8D0000"/>
              </a:solidFill>
              <a:prstDash val="solid"/>
              <a:headEnd type="none" len="sm" w="sm"/>
              <a:tailEnd type="none" len="sm" w="sm"/>
            </a:ln>
          </p:spPr>
        </p:sp>
        <p:sp>
          <p:nvSpPr>
            <p:cNvPr name="AutoShape 8" id="8"/>
            <p:cNvSpPr/>
            <p:nvPr/>
          </p:nvSpPr>
          <p:spPr>
            <a:xfrm flipH="true">
              <a:off x="21973097" y="32278"/>
              <a:ext cx="32633" cy="8106565"/>
            </a:xfrm>
            <a:prstGeom prst="line">
              <a:avLst/>
            </a:prstGeom>
            <a:ln cap="flat" w="38100">
              <a:solidFill>
                <a:srgbClr val="8D0000"/>
              </a:solidFill>
              <a:prstDash val="solid"/>
              <a:headEnd type="none" len="sm" w="sm"/>
              <a:tailEnd type="none" len="sm" w="sm"/>
            </a:ln>
          </p:spPr>
        </p:sp>
        <p:sp>
          <p:nvSpPr>
            <p:cNvPr name="AutoShape 9" id="9"/>
            <p:cNvSpPr/>
            <p:nvPr/>
          </p:nvSpPr>
          <p:spPr>
            <a:xfrm flipV="true">
              <a:off x="29" y="8147682"/>
              <a:ext cx="22005605" cy="33006"/>
            </a:xfrm>
            <a:prstGeom prst="line">
              <a:avLst/>
            </a:prstGeom>
            <a:ln cap="flat" w="38100">
              <a:solidFill>
                <a:srgbClr val="8D2B2B"/>
              </a:solidFill>
              <a:prstDash val="solid"/>
              <a:headEnd type="none" len="sm" w="sm"/>
              <a:tailEnd type="none" len="sm" w="sm"/>
            </a:ln>
          </p:spPr>
        </p:sp>
      </p:grpSp>
      <p:sp>
        <p:nvSpPr>
          <p:cNvPr name="AutoShape 10" id="10"/>
          <p:cNvSpPr/>
          <p:nvPr/>
        </p:nvSpPr>
        <p:spPr>
          <a:xfrm>
            <a:off x="3434124" y="1594233"/>
            <a:ext cx="8918179" cy="19050"/>
          </a:xfrm>
          <a:prstGeom prst="line">
            <a:avLst/>
          </a:prstGeom>
          <a:ln cap="flat" w="28575">
            <a:solidFill>
              <a:srgbClr val="000000"/>
            </a:solidFill>
            <a:prstDash val="solid"/>
            <a:headEnd type="none" len="sm" w="sm"/>
            <a:tailEnd type="none" len="sm" w="sm"/>
          </a:ln>
        </p:spPr>
      </p:sp>
      <p:sp>
        <p:nvSpPr>
          <p:cNvPr name="Freeform 11" id="11"/>
          <p:cNvSpPr/>
          <p:nvPr/>
        </p:nvSpPr>
        <p:spPr>
          <a:xfrm flipH="false" flipV="false" rot="0">
            <a:off x="869297" y="2754360"/>
            <a:ext cx="16243501" cy="5941326"/>
          </a:xfrm>
          <a:custGeom>
            <a:avLst/>
            <a:gdLst/>
            <a:ahLst/>
            <a:cxnLst/>
            <a:rect r="r" b="b" t="t" l="l"/>
            <a:pathLst>
              <a:path h="5941326" w="16243501">
                <a:moveTo>
                  <a:pt x="0" y="0"/>
                </a:moveTo>
                <a:lnTo>
                  <a:pt x="16243501" y="0"/>
                </a:lnTo>
                <a:lnTo>
                  <a:pt x="16243501" y="5941326"/>
                </a:lnTo>
                <a:lnTo>
                  <a:pt x="0" y="5941326"/>
                </a:lnTo>
                <a:lnTo>
                  <a:pt x="0" y="0"/>
                </a:lnTo>
                <a:close/>
              </a:path>
            </a:pathLst>
          </a:custGeom>
          <a:blipFill>
            <a:blip r:embed="rId2"/>
            <a:stretch>
              <a:fillRect l="-854" t="0" r="-747" b="0"/>
            </a:stretch>
          </a:blipFill>
        </p:spPr>
      </p:sp>
      <p:sp>
        <p:nvSpPr>
          <p:cNvPr name="TextBox 12" id="12"/>
          <p:cNvSpPr txBox="true"/>
          <p:nvPr/>
        </p:nvSpPr>
        <p:spPr>
          <a:xfrm rot="0">
            <a:off x="18436" y="295979"/>
            <a:ext cx="18269564" cy="1411597"/>
          </a:xfrm>
          <a:prstGeom prst="rect">
            <a:avLst/>
          </a:prstGeom>
        </p:spPr>
        <p:txBody>
          <a:bodyPr anchor="t" rtlCol="false" tIns="0" lIns="0" bIns="0" rIns="0">
            <a:spAutoFit/>
          </a:bodyPr>
          <a:lstStyle/>
          <a:p>
            <a:pPr algn="ctr">
              <a:lnSpc>
                <a:spcPts val="10920"/>
              </a:lnSpc>
            </a:pPr>
            <a:r>
              <a:rPr lang="en-US" b="true" sz="7800">
                <a:solidFill>
                  <a:srgbClr val="8D0000"/>
                </a:solidFill>
                <a:latin typeface="Poppins Bold"/>
                <a:ea typeface="Poppins Bold"/>
                <a:cs typeface="Poppins Bold"/>
                <a:sym typeface="Poppins Bold"/>
              </a:rPr>
              <a:t>A BLOCK DIAGRAM OF THE PROJECT</a:t>
            </a:r>
          </a:p>
        </p:txBody>
      </p:sp>
      <p:sp>
        <p:nvSpPr>
          <p:cNvPr name="Freeform 13" id="13"/>
          <p:cNvSpPr/>
          <p:nvPr/>
        </p:nvSpPr>
        <p:spPr>
          <a:xfrm flipH="false" flipV="false" rot="253210">
            <a:off x="16263328" y="6255697"/>
            <a:ext cx="470793" cy="967297"/>
          </a:xfrm>
          <a:custGeom>
            <a:avLst/>
            <a:gdLst/>
            <a:ahLst/>
            <a:cxnLst/>
            <a:rect r="r" b="b" t="t" l="l"/>
            <a:pathLst>
              <a:path h="967297" w="470793">
                <a:moveTo>
                  <a:pt x="0" y="0"/>
                </a:moveTo>
                <a:lnTo>
                  <a:pt x="470793" y="0"/>
                </a:lnTo>
                <a:lnTo>
                  <a:pt x="470793" y="967297"/>
                </a:lnTo>
                <a:lnTo>
                  <a:pt x="0" y="967297"/>
                </a:lnTo>
                <a:lnTo>
                  <a:pt x="0" y="0"/>
                </a:lnTo>
                <a:close/>
              </a:path>
            </a:pathLst>
          </a:custGeom>
          <a:blipFill>
            <a:blip r:embed="rId2"/>
            <a:stretch>
              <a:fillRect l="-1316070" t="0" r="-99916" b="-165624"/>
            </a:stretch>
          </a:blipFill>
        </p:spPr>
      </p:sp>
      <p:sp>
        <p:nvSpPr>
          <p:cNvPr name="Freeform 14" id="14"/>
          <p:cNvSpPr/>
          <p:nvPr/>
        </p:nvSpPr>
        <p:spPr>
          <a:xfrm flipH="false" flipV="false" rot="-127350">
            <a:off x="14807994" y="6205347"/>
            <a:ext cx="209231" cy="327785"/>
          </a:xfrm>
          <a:custGeom>
            <a:avLst/>
            <a:gdLst/>
            <a:ahLst/>
            <a:cxnLst/>
            <a:rect r="r" b="b" t="t" l="l"/>
            <a:pathLst>
              <a:path h="327785" w="209231">
                <a:moveTo>
                  <a:pt x="0" y="0"/>
                </a:moveTo>
                <a:lnTo>
                  <a:pt x="209231" y="0"/>
                </a:lnTo>
                <a:lnTo>
                  <a:pt x="209231" y="327786"/>
                </a:lnTo>
                <a:lnTo>
                  <a:pt x="0" y="327786"/>
                </a:lnTo>
                <a:lnTo>
                  <a:pt x="0" y="0"/>
                </a:lnTo>
                <a:close/>
              </a:path>
            </a:pathLst>
          </a:custGeom>
          <a:blipFill>
            <a:blip r:embed="rId2"/>
            <a:stretch>
              <a:fillRect l="-1003491" t="0" r="-52434" b="-165624"/>
            </a:stretch>
          </a:blipFill>
        </p:spPr>
      </p:sp>
      <p:sp>
        <p:nvSpPr>
          <p:cNvPr name="TextBox 15" id="15"/>
          <p:cNvSpPr txBox="true"/>
          <p:nvPr/>
        </p:nvSpPr>
        <p:spPr>
          <a:xfrm rot="0">
            <a:off x="14773421" y="6115240"/>
            <a:ext cx="202287" cy="441325"/>
          </a:xfrm>
          <a:prstGeom prst="rect">
            <a:avLst/>
          </a:prstGeom>
        </p:spPr>
        <p:txBody>
          <a:bodyPr anchor="t" rtlCol="false" tIns="0" lIns="0" bIns="0" rIns="0">
            <a:spAutoFit/>
          </a:bodyPr>
          <a:lstStyle/>
          <a:p>
            <a:pPr algn="ctr">
              <a:lnSpc>
                <a:spcPts val="3499"/>
              </a:lnSpc>
              <a:spcBef>
                <a:spcPct val="0"/>
              </a:spcBef>
            </a:pPr>
            <a:r>
              <a:rPr lang="en-US" b="true" sz="2499">
                <a:solidFill>
                  <a:srgbClr val="000000"/>
                </a:solidFill>
                <a:latin typeface="Poppins Bold"/>
                <a:ea typeface="Poppins Bold"/>
                <a:cs typeface="Poppins Bold"/>
                <a:sym typeface="Poppins Bold"/>
              </a:rPr>
              <a:t>6</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796411" y="1360532"/>
            <a:ext cx="1592821" cy="7565937"/>
            <a:chOff x="0" y="0"/>
            <a:chExt cx="419508" cy="1992675"/>
          </a:xfrm>
        </p:grpSpPr>
        <p:sp>
          <p:nvSpPr>
            <p:cNvPr name="Freeform 3" id="3"/>
            <p:cNvSpPr/>
            <p:nvPr/>
          </p:nvSpPr>
          <p:spPr>
            <a:xfrm flipH="false" flipV="false" rot="0">
              <a:off x="0" y="0"/>
              <a:ext cx="419508" cy="1992675"/>
            </a:xfrm>
            <a:custGeom>
              <a:avLst/>
              <a:gdLst/>
              <a:ahLst/>
              <a:cxnLst/>
              <a:rect r="r" b="b" t="t" l="l"/>
              <a:pathLst>
                <a:path h="1992675" w="419508">
                  <a:moveTo>
                    <a:pt x="209754" y="0"/>
                  </a:moveTo>
                  <a:lnTo>
                    <a:pt x="209754" y="0"/>
                  </a:lnTo>
                  <a:cubicBezTo>
                    <a:pt x="325598" y="0"/>
                    <a:pt x="419508" y="93910"/>
                    <a:pt x="419508" y="209754"/>
                  </a:cubicBezTo>
                  <a:lnTo>
                    <a:pt x="419508" y="1782920"/>
                  </a:lnTo>
                  <a:cubicBezTo>
                    <a:pt x="419508" y="1898765"/>
                    <a:pt x="325598" y="1992675"/>
                    <a:pt x="209754" y="1992675"/>
                  </a:cubicBezTo>
                  <a:lnTo>
                    <a:pt x="209754" y="1992675"/>
                  </a:lnTo>
                  <a:cubicBezTo>
                    <a:pt x="93910" y="1992675"/>
                    <a:pt x="0" y="1898765"/>
                    <a:pt x="0" y="1782920"/>
                  </a:cubicBezTo>
                  <a:lnTo>
                    <a:pt x="0" y="209754"/>
                  </a:lnTo>
                  <a:cubicBezTo>
                    <a:pt x="0" y="93910"/>
                    <a:pt x="93910" y="0"/>
                    <a:pt x="209754" y="0"/>
                  </a:cubicBezTo>
                  <a:close/>
                </a:path>
              </a:pathLst>
            </a:custGeom>
            <a:solidFill>
              <a:srgbClr val="8D0000"/>
            </a:solidFill>
          </p:spPr>
        </p:sp>
        <p:sp>
          <p:nvSpPr>
            <p:cNvPr name="TextBox 4" id="4"/>
            <p:cNvSpPr txBox="true"/>
            <p:nvPr/>
          </p:nvSpPr>
          <p:spPr>
            <a:xfrm>
              <a:off x="0" y="-333375"/>
              <a:ext cx="419508" cy="2326050"/>
            </a:xfrm>
            <a:prstGeom prst="rect">
              <a:avLst/>
            </a:prstGeom>
          </p:spPr>
          <p:txBody>
            <a:bodyPr anchor="ctr" rtlCol="false" tIns="50800" lIns="50800" bIns="50800" rIns="50800"/>
            <a:lstStyle/>
            <a:p>
              <a:pPr algn="ctr">
                <a:lnSpc>
                  <a:spcPts val="6249"/>
                </a:lnSpc>
              </a:pPr>
            </a:p>
          </p:txBody>
        </p:sp>
      </p:grpSp>
      <p:grpSp>
        <p:nvGrpSpPr>
          <p:cNvPr name="Group 5" id="5"/>
          <p:cNvGrpSpPr/>
          <p:nvPr/>
        </p:nvGrpSpPr>
        <p:grpSpPr>
          <a:xfrm rot="0">
            <a:off x="17491589" y="1360532"/>
            <a:ext cx="1592821" cy="7565937"/>
            <a:chOff x="0" y="0"/>
            <a:chExt cx="419508" cy="1992675"/>
          </a:xfrm>
        </p:grpSpPr>
        <p:sp>
          <p:nvSpPr>
            <p:cNvPr name="Freeform 6" id="6"/>
            <p:cNvSpPr/>
            <p:nvPr/>
          </p:nvSpPr>
          <p:spPr>
            <a:xfrm flipH="false" flipV="false" rot="0">
              <a:off x="0" y="0"/>
              <a:ext cx="419508" cy="1992675"/>
            </a:xfrm>
            <a:custGeom>
              <a:avLst/>
              <a:gdLst/>
              <a:ahLst/>
              <a:cxnLst/>
              <a:rect r="r" b="b" t="t" l="l"/>
              <a:pathLst>
                <a:path h="1992675" w="419508">
                  <a:moveTo>
                    <a:pt x="209754" y="0"/>
                  </a:moveTo>
                  <a:lnTo>
                    <a:pt x="209754" y="0"/>
                  </a:lnTo>
                  <a:cubicBezTo>
                    <a:pt x="325598" y="0"/>
                    <a:pt x="419508" y="93910"/>
                    <a:pt x="419508" y="209754"/>
                  </a:cubicBezTo>
                  <a:lnTo>
                    <a:pt x="419508" y="1782920"/>
                  </a:lnTo>
                  <a:cubicBezTo>
                    <a:pt x="419508" y="1898765"/>
                    <a:pt x="325598" y="1992675"/>
                    <a:pt x="209754" y="1992675"/>
                  </a:cubicBezTo>
                  <a:lnTo>
                    <a:pt x="209754" y="1992675"/>
                  </a:lnTo>
                  <a:cubicBezTo>
                    <a:pt x="93910" y="1992675"/>
                    <a:pt x="0" y="1898765"/>
                    <a:pt x="0" y="1782920"/>
                  </a:cubicBezTo>
                  <a:lnTo>
                    <a:pt x="0" y="209754"/>
                  </a:lnTo>
                  <a:cubicBezTo>
                    <a:pt x="0" y="93910"/>
                    <a:pt x="93910" y="0"/>
                    <a:pt x="209754" y="0"/>
                  </a:cubicBezTo>
                  <a:close/>
                </a:path>
              </a:pathLst>
            </a:custGeom>
            <a:solidFill>
              <a:srgbClr val="8D0000"/>
            </a:solidFill>
          </p:spPr>
        </p:sp>
        <p:sp>
          <p:nvSpPr>
            <p:cNvPr name="TextBox 7" id="7"/>
            <p:cNvSpPr txBox="true"/>
            <p:nvPr/>
          </p:nvSpPr>
          <p:spPr>
            <a:xfrm>
              <a:off x="0" y="-333375"/>
              <a:ext cx="419508" cy="2326050"/>
            </a:xfrm>
            <a:prstGeom prst="rect">
              <a:avLst/>
            </a:prstGeom>
          </p:spPr>
          <p:txBody>
            <a:bodyPr anchor="ctr" rtlCol="false" tIns="50800" lIns="50800" bIns="50800" rIns="50800"/>
            <a:lstStyle/>
            <a:p>
              <a:pPr algn="ctr">
                <a:lnSpc>
                  <a:spcPts val="6249"/>
                </a:lnSpc>
              </a:pPr>
            </a:p>
          </p:txBody>
        </p:sp>
      </p:grpSp>
      <p:sp>
        <p:nvSpPr>
          <p:cNvPr name="AutoShape 8" id="8"/>
          <p:cNvSpPr/>
          <p:nvPr/>
        </p:nvSpPr>
        <p:spPr>
          <a:xfrm>
            <a:off x="4066744" y="2523758"/>
            <a:ext cx="10568029" cy="0"/>
          </a:xfrm>
          <a:prstGeom prst="line">
            <a:avLst/>
          </a:prstGeom>
          <a:ln cap="flat" w="66675">
            <a:solidFill>
              <a:srgbClr val="000000"/>
            </a:solidFill>
            <a:prstDash val="solid"/>
            <a:headEnd type="none" len="sm" w="sm"/>
            <a:tailEnd type="none" len="sm" w="sm"/>
          </a:ln>
        </p:spPr>
      </p:sp>
      <p:sp>
        <p:nvSpPr>
          <p:cNvPr name="Freeform 9" id="9"/>
          <p:cNvSpPr/>
          <p:nvPr/>
        </p:nvSpPr>
        <p:spPr>
          <a:xfrm flipH="false" flipV="false" rot="0">
            <a:off x="1028700" y="2728546"/>
            <a:ext cx="16230600" cy="5851428"/>
          </a:xfrm>
          <a:custGeom>
            <a:avLst/>
            <a:gdLst/>
            <a:ahLst/>
            <a:cxnLst/>
            <a:rect r="r" b="b" t="t" l="l"/>
            <a:pathLst>
              <a:path h="5851428" w="16230600">
                <a:moveTo>
                  <a:pt x="0" y="0"/>
                </a:moveTo>
                <a:lnTo>
                  <a:pt x="16230600" y="0"/>
                </a:lnTo>
                <a:lnTo>
                  <a:pt x="16230600" y="5851428"/>
                </a:lnTo>
                <a:lnTo>
                  <a:pt x="0" y="5851428"/>
                </a:lnTo>
                <a:lnTo>
                  <a:pt x="0" y="0"/>
                </a:lnTo>
                <a:close/>
              </a:path>
            </a:pathLst>
          </a:custGeom>
          <a:blipFill>
            <a:blip r:embed="rId2"/>
            <a:stretch>
              <a:fillRect l="0" t="-6984" r="-2510" b="0"/>
            </a:stretch>
          </a:blipFill>
        </p:spPr>
      </p:sp>
      <p:sp>
        <p:nvSpPr>
          <p:cNvPr name="TextBox 10" id="10"/>
          <p:cNvSpPr txBox="true"/>
          <p:nvPr/>
        </p:nvSpPr>
        <p:spPr>
          <a:xfrm rot="0">
            <a:off x="3306773" y="1745126"/>
            <a:ext cx="12446260" cy="574746"/>
          </a:xfrm>
          <a:prstGeom prst="rect">
            <a:avLst/>
          </a:prstGeom>
        </p:spPr>
        <p:txBody>
          <a:bodyPr anchor="t" rtlCol="false" tIns="0" lIns="0" bIns="0" rIns="0">
            <a:spAutoFit/>
          </a:bodyPr>
          <a:lstStyle/>
          <a:p>
            <a:pPr algn="ctr">
              <a:lnSpc>
                <a:spcPts val="4021"/>
              </a:lnSpc>
            </a:pPr>
            <a:r>
              <a:rPr lang="en-US" b="true" sz="4021" spc="772">
                <a:solidFill>
                  <a:srgbClr val="8D0000"/>
                </a:solidFill>
                <a:latin typeface="Poppins Bold"/>
                <a:ea typeface="Poppins Bold"/>
                <a:cs typeface="Poppins Bold"/>
                <a:sym typeface="Poppins Bold"/>
              </a:rPr>
              <a:t>A schematic of the project</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796411" y="1360532"/>
            <a:ext cx="1592821" cy="7565937"/>
            <a:chOff x="0" y="0"/>
            <a:chExt cx="419508" cy="1992675"/>
          </a:xfrm>
        </p:grpSpPr>
        <p:sp>
          <p:nvSpPr>
            <p:cNvPr name="Freeform 3" id="3"/>
            <p:cNvSpPr/>
            <p:nvPr/>
          </p:nvSpPr>
          <p:spPr>
            <a:xfrm flipH="false" flipV="false" rot="0">
              <a:off x="0" y="0"/>
              <a:ext cx="419508" cy="1992675"/>
            </a:xfrm>
            <a:custGeom>
              <a:avLst/>
              <a:gdLst/>
              <a:ahLst/>
              <a:cxnLst/>
              <a:rect r="r" b="b" t="t" l="l"/>
              <a:pathLst>
                <a:path h="1992675" w="419508">
                  <a:moveTo>
                    <a:pt x="209754" y="0"/>
                  </a:moveTo>
                  <a:lnTo>
                    <a:pt x="209754" y="0"/>
                  </a:lnTo>
                  <a:cubicBezTo>
                    <a:pt x="325598" y="0"/>
                    <a:pt x="419508" y="93910"/>
                    <a:pt x="419508" y="209754"/>
                  </a:cubicBezTo>
                  <a:lnTo>
                    <a:pt x="419508" y="1782920"/>
                  </a:lnTo>
                  <a:cubicBezTo>
                    <a:pt x="419508" y="1898765"/>
                    <a:pt x="325598" y="1992675"/>
                    <a:pt x="209754" y="1992675"/>
                  </a:cubicBezTo>
                  <a:lnTo>
                    <a:pt x="209754" y="1992675"/>
                  </a:lnTo>
                  <a:cubicBezTo>
                    <a:pt x="93910" y="1992675"/>
                    <a:pt x="0" y="1898765"/>
                    <a:pt x="0" y="1782920"/>
                  </a:cubicBezTo>
                  <a:lnTo>
                    <a:pt x="0" y="209754"/>
                  </a:lnTo>
                  <a:cubicBezTo>
                    <a:pt x="0" y="93910"/>
                    <a:pt x="93910" y="0"/>
                    <a:pt x="209754" y="0"/>
                  </a:cubicBezTo>
                  <a:close/>
                </a:path>
              </a:pathLst>
            </a:custGeom>
            <a:solidFill>
              <a:srgbClr val="8D0000"/>
            </a:solidFill>
          </p:spPr>
        </p:sp>
        <p:sp>
          <p:nvSpPr>
            <p:cNvPr name="TextBox 4" id="4"/>
            <p:cNvSpPr txBox="true"/>
            <p:nvPr/>
          </p:nvSpPr>
          <p:spPr>
            <a:xfrm>
              <a:off x="0" y="-333375"/>
              <a:ext cx="419508" cy="2326050"/>
            </a:xfrm>
            <a:prstGeom prst="rect">
              <a:avLst/>
            </a:prstGeom>
          </p:spPr>
          <p:txBody>
            <a:bodyPr anchor="ctr" rtlCol="false" tIns="50800" lIns="50800" bIns="50800" rIns="50800"/>
            <a:lstStyle/>
            <a:p>
              <a:pPr algn="ctr">
                <a:lnSpc>
                  <a:spcPts val="6249"/>
                </a:lnSpc>
              </a:pPr>
            </a:p>
          </p:txBody>
        </p:sp>
      </p:grpSp>
      <p:grpSp>
        <p:nvGrpSpPr>
          <p:cNvPr name="Group 5" id="5"/>
          <p:cNvGrpSpPr/>
          <p:nvPr/>
        </p:nvGrpSpPr>
        <p:grpSpPr>
          <a:xfrm rot="0">
            <a:off x="17491589" y="1360532"/>
            <a:ext cx="1592821" cy="7565937"/>
            <a:chOff x="0" y="0"/>
            <a:chExt cx="419508" cy="1992675"/>
          </a:xfrm>
        </p:grpSpPr>
        <p:sp>
          <p:nvSpPr>
            <p:cNvPr name="Freeform 6" id="6"/>
            <p:cNvSpPr/>
            <p:nvPr/>
          </p:nvSpPr>
          <p:spPr>
            <a:xfrm flipH="false" flipV="false" rot="0">
              <a:off x="0" y="0"/>
              <a:ext cx="419508" cy="1992675"/>
            </a:xfrm>
            <a:custGeom>
              <a:avLst/>
              <a:gdLst/>
              <a:ahLst/>
              <a:cxnLst/>
              <a:rect r="r" b="b" t="t" l="l"/>
              <a:pathLst>
                <a:path h="1992675" w="419508">
                  <a:moveTo>
                    <a:pt x="209754" y="0"/>
                  </a:moveTo>
                  <a:lnTo>
                    <a:pt x="209754" y="0"/>
                  </a:lnTo>
                  <a:cubicBezTo>
                    <a:pt x="325598" y="0"/>
                    <a:pt x="419508" y="93910"/>
                    <a:pt x="419508" y="209754"/>
                  </a:cubicBezTo>
                  <a:lnTo>
                    <a:pt x="419508" y="1782920"/>
                  </a:lnTo>
                  <a:cubicBezTo>
                    <a:pt x="419508" y="1898765"/>
                    <a:pt x="325598" y="1992675"/>
                    <a:pt x="209754" y="1992675"/>
                  </a:cubicBezTo>
                  <a:lnTo>
                    <a:pt x="209754" y="1992675"/>
                  </a:lnTo>
                  <a:cubicBezTo>
                    <a:pt x="93910" y="1992675"/>
                    <a:pt x="0" y="1898765"/>
                    <a:pt x="0" y="1782920"/>
                  </a:cubicBezTo>
                  <a:lnTo>
                    <a:pt x="0" y="209754"/>
                  </a:lnTo>
                  <a:cubicBezTo>
                    <a:pt x="0" y="93910"/>
                    <a:pt x="93910" y="0"/>
                    <a:pt x="209754" y="0"/>
                  </a:cubicBezTo>
                  <a:close/>
                </a:path>
              </a:pathLst>
            </a:custGeom>
            <a:solidFill>
              <a:srgbClr val="8D0000"/>
            </a:solidFill>
          </p:spPr>
        </p:sp>
        <p:sp>
          <p:nvSpPr>
            <p:cNvPr name="TextBox 7" id="7"/>
            <p:cNvSpPr txBox="true"/>
            <p:nvPr/>
          </p:nvSpPr>
          <p:spPr>
            <a:xfrm>
              <a:off x="0" y="-333375"/>
              <a:ext cx="419508" cy="2326050"/>
            </a:xfrm>
            <a:prstGeom prst="rect">
              <a:avLst/>
            </a:prstGeom>
          </p:spPr>
          <p:txBody>
            <a:bodyPr anchor="ctr" rtlCol="false" tIns="50800" lIns="50800" bIns="50800" rIns="50800"/>
            <a:lstStyle/>
            <a:p>
              <a:pPr algn="ctr">
                <a:lnSpc>
                  <a:spcPts val="6249"/>
                </a:lnSpc>
              </a:pPr>
            </a:p>
          </p:txBody>
        </p:sp>
      </p:grpSp>
      <p:sp>
        <p:nvSpPr>
          <p:cNvPr name="AutoShape 8" id="8"/>
          <p:cNvSpPr/>
          <p:nvPr/>
        </p:nvSpPr>
        <p:spPr>
          <a:xfrm>
            <a:off x="4048722" y="2177264"/>
            <a:ext cx="10568029" cy="0"/>
          </a:xfrm>
          <a:prstGeom prst="line">
            <a:avLst/>
          </a:prstGeom>
          <a:ln cap="flat" w="66675">
            <a:solidFill>
              <a:srgbClr val="000000"/>
            </a:solidFill>
            <a:prstDash val="solid"/>
            <a:headEnd type="none" len="sm" w="sm"/>
            <a:tailEnd type="none" len="sm" w="sm"/>
          </a:ln>
        </p:spPr>
      </p:sp>
      <p:pic>
        <p:nvPicPr>
          <p:cNvPr name="Picture 9" id="9">
            <a:hlinkClick action="ppaction://media"/>
          </p:cNvPr>
          <p:cNvPicPr>
            <a:picLocks noChangeAspect="true"/>
          </p:cNvPicPr>
          <p:nvPr>
            <a:videoFile r:link="rId3"/>
            <p:extLst>
              <p:ext uri="{DAA4B4D4-6D71-4841-9C94-3DE7FCFB9230}">
                <p14:media xmlns:p14="http://schemas.microsoft.com/office/powerpoint/2010/main" r:embed="rId4"/>
              </p:ext>
            </p:extLst>
          </p:nvPr>
        </p:nvPicPr>
        <p:blipFill>
          <a:blip r:embed="rId2"/>
          <a:srcRect l="0" t="0" r="0" b="0"/>
          <a:stretch>
            <a:fillRect/>
          </a:stretch>
        </p:blipFill>
        <p:spPr>
          <a:xfrm flipH="false" flipV="false" rot="0">
            <a:off x="2902848" y="2524659"/>
            <a:ext cx="12482304" cy="7021296"/>
          </a:xfrm>
          <a:prstGeom prst="rect">
            <a:avLst/>
          </a:prstGeom>
        </p:spPr>
      </p:pic>
      <p:sp>
        <p:nvSpPr>
          <p:cNvPr name="TextBox 10" id="10"/>
          <p:cNvSpPr txBox="true"/>
          <p:nvPr/>
        </p:nvSpPr>
        <p:spPr>
          <a:xfrm rot="0">
            <a:off x="3288751" y="1398632"/>
            <a:ext cx="12446260" cy="626700"/>
          </a:xfrm>
          <a:prstGeom prst="rect">
            <a:avLst/>
          </a:prstGeom>
        </p:spPr>
        <p:txBody>
          <a:bodyPr anchor="t" rtlCol="false" tIns="0" lIns="0" bIns="0" rIns="0">
            <a:spAutoFit/>
          </a:bodyPr>
          <a:lstStyle/>
          <a:p>
            <a:pPr algn="ctr">
              <a:lnSpc>
                <a:spcPts val="4421"/>
              </a:lnSpc>
            </a:pPr>
            <a:r>
              <a:rPr lang="en-US" b="true" sz="4421" spc="849">
                <a:solidFill>
                  <a:srgbClr val="8D0000"/>
                </a:solidFill>
                <a:latin typeface="Poppins Bold"/>
                <a:ea typeface="Poppins Bold"/>
                <a:cs typeface="Poppins Bold"/>
                <a:sym typeface="Poppins Bold"/>
              </a:rPr>
              <a:t>OVERVIEW OF THE PROJECT</a:t>
            </a:r>
          </a:p>
        </p:txBody>
      </p:sp>
    </p:spTree>
  </p:cSld>
  <p:clrMapOvr>
    <a:masterClrMapping/>
  </p:clrMapOvr>
  <p:timing>
    <p:tnLst>
      <p:par>
        <p:cTn dur="indefinite" restart="never" nodeType="tmRoot">
          <p:childTnLst>
            <p:video>
              <p:cMediaNode vol="100000">
                <p:cTn fill="hold" display="false">
                  <p:stCondLst>
                    <p:cond delay="indefinite"/>
                  </p:stCondLst>
                </p:cTn>
                <p:tgtEl>
                  <p:spTgt spid="9"/>
                </p:tgtEl>
              </p:cMediaNode>
            </p:video>
          </p:childTnLst>
        </p:cTn>
      </p:par>
    </p:tnLst>
  </p:timing>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389089" y="-530933"/>
            <a:ext cx="2420771" cy="2588333"/>
            <a:chOff x="0" y="0"/>
            <a:chExt cx="637569" cy="681701"/>
          </a:xfrm>
        </p:grpSpPr>
        <p:sp>
          <p:nvSpPr>
            <p:cNvPr name="Freeform 3" id="3"/>
            <p:cNvSpPr/>
            <p:nvPr/>
          </p:nvSpPr>
          <p:spPr>
            <a:xfrm flipH="false" flipV="false" rot="0">
              <a:off x="0" y="0"/>
              <a:ext cx="637569" cy="681701"/>
            </a:xfrm>
            <a:custGeom>
              <a:avLst/>
              <a:gdLst/>
              <a:ahLst/>
              <a:cxnLst/>
              <a:rect r="r" b="b" t="t" l="l"/>
              <a:pathLst>
                <a:path h="681701" w="637569">
                  <a:moveTo>
                    <a:pt x="163104" y="0"/>
                  </a:moveTo>
                  <a:lnTo>
                    <a:pt x="474465" y="0"/>
                  </a:lnTo>
                  <a:cubicBezTo>
                    <a:pt x="564545" y="0"/>
                    <a:pt x="637569" y="73024"/>
                    <a:pt x="637569" y="163104"/>
                  </a:cubicBezTo>
                  <a:lnTo>
                    <a:pt x="637569" y="518597"/>
                  </a:lnTo>
                  <a:cubicBezTo>
                    <a:pt x="637569" y="608677"/>
                    <a:pt x="564545" y="681701"/>
                    <a:pt x="474465" y="681701"/>
                  </a:cubicBezTo>
                  <a:lnTo>
                    <a:pt x="163104" y="681701"/>
                  </a:lnTo>
                  <a:cubicBezTo>
                    <a:pt x="73024" y="681701"/>
                    <a:pt x="0" y="608677"/>
                    <a:pt x="0" y="518597"/>
                  </a:cubicBezTo>
                  <a:lnTo>
                    <a:pt x="0" y="163104"/>
                  </a:lnTo>
                  <a:cubicBezTo>
                    <a:pt x="0" y="73024"/>
                    <a:pt x="73024" y="0"/>
                    <a:pt x="163104" y="0"/>
                  </a:cubicBezTo>
                  <a:close/>
                </a:path>
              </a:pathLst>
            </a:custGeom>
            <a:solidFill>
              <a:srgbClr val="8D0000"/>
            </a:solidFill>
          </p:spPr>
        </p:sp>
        <p:sp>
          <p:nvSpPr>
            <p:cNvPr name="TextBox 4" id="4"/>
            <p:cNvSpPr txBox="true"/>
            <p:nvPr/>
          </p:nvSpPr>
          <p:spPr>
            <a:xfrm>
              <a:off x="0" y="-333375"/>
              <a:ext cx="637569" cy="1015076"/>
            </a:xfrm>
            <a:prstGeom prst="rect">
              <a:avLst/>
            </a:prstGeom>
          </p:spPr>
          <p:txBody>
            <a:bodyPr anchor="ctr" rtlCol="false" tIns="50800" lIns="50800" bIns="50800" rIns="50800"/>
            <a:lstStyle/>
            <a:p>
              <a:pPr algn="ctr">
                <a:lnSpc>
                  <a:spcPts val="6249"/>
                </a:lnSpc>
              </a:pPr>
            </a:p>
            <a:p>
              <a:pPr algn="ctr">
                <a:lnSpc>
                  <a:spcPts val="6249"/>
                </a:lnSpc>
              </a:pPr>
            </a:p>
          </p:txBody>
        </p:sp>
      </p:grpSp>
      <p:grpSp>
        <p:nvGrpSpPr>
          <p:cNvPr name="Group 5" id="5"/>
          <p:cNvGrpSpPr/>
          <p:nvPr/>
        </p:nvGrpSpPr>
        <p:grpSpPr>
          <a:xfrm rot="0">
            <a:off x="16096608" y="-530933"/>
            <a:ext cx="3135684" cy="2588333"/>
            <a:chOff x="0" y="0"/>
            <a:chExt cx="825859" cy="681701"/>
          </a:xfrm>
        </p:grpSpPr>
        <p:sp>
          <p:nvSpPr>
            <p:cNvPr name="Freeform 6" id="6"/>
            <p:cNvSpPr/>
            <p:nvPr/>
          </p:nvSpPr>
          <p:spPr>
            <a:xfrm flipH="false" flipV="false" rot="0">
              <a:off x="0" y="0"/>
              <a:ext cx="825859" cy="681701"/>
            </a:xfrm>
            <a:custGeom>
              <a:avLst/>
              <a:gdLst/>
              <a:ahLst/>
              <a:cxnLst/>
              <a:rect r="r" b="b" t="t" l="l"/>
              <a:pathLst>
                <a:path h="681701" w="825859">
                  <a:moveTo>
                    <a:pt x="125918" y="0"/>
                  </a:moveTo>
                  <a:lnTo>
                    <a:pt x="699941" y="0"/>
                  </a:lnTo>
                  <a:cubicBezTo>
                    <a:pt x="769484" y="0"/>
                    <a:pt x="825859" y="56375"/>
                    <a:pt x="825859" y="125918"/>
                  </a:cubicBezTo>
                  <a:lnTo>
                    <a:pt x="825859" y="555783"/>
                  </a:lnTo>
                  <a:cubicBezTo>
                    <a:pt x="825859" y="625326"/>
                    <a:pt x="769484" y="681701"/>
                    <a:pt x="699941" y="681701"/>
                  </a:cubicBezTo>
                  <a:lnTo>
                    <a:pt x="125918" y="681701"/>
                  </a:lnTo>
                  <a:cubicBezTo>
                    <a:pt x="56375" y="681701"/>
                    <a:pt x="0" y="625326"/>
                    <a:pt x="0" y="555783"/>
                  </a:cubicBezTo>
                  <a:lnTo>
                    <a:pt x="0" y="125918"/>
                  </a:lnTo>
                  <a:cubicBezTo>
                    <a:pt x="0" y="56375"/>
                    <a:pt x="56375" y="0"/>
                    <a:pt x="125918" y="0"/>
                  </a:cubicBezTo>
                  <a:close/>
                </a:path>
              </a:pathLst>
            </a:custGeom>
            <a:solidFill>
              <a:srgbClr val="8D0000"/>
            </a:solidFill>
          </p:spPr>
        </p:sp>
        <p:sp>
          <p:nvSpPr>
            <p:cNvPr name="TextBox 7" id="7"/>
            <p:cNvSpPr txBox="true"/>
            <p:nvPr/>
          </p:nvSpPr>
          <p:spPr>
            <a:xfrm>
              <a:off x="0" y="-333375"/>
              <a:ext cx="825859" cy="1015076"/>
            </a:xfrm>
            <a:prstGeom prst="rect">
              <a:avLst/>
            </a:prstGeom>
          </p:spPr>
          <p:txBody>
            <a:bodyPr anchor="ctr" rtlCol="false" tIns="50800" lIns="50800" bIns="50800" rIns="50800"/>
            <a:lstStyle/>
            <a:p>
              <a:pPr algn="ctr">
                <a:lnSpc>
                  <a:spcPts val="6249"/>
                </a:lnSpc>
              </a:pPr>
            </a:p>
          </p:txBody>
        </p:sp>
      </p:grpSp>
      <p:sp>
        <p:nvSpPr>
          <p:cNvPr name="AutoShape 8" id="8"/>
          <p:cNvSpPr/>
          <p:nvPr/>
        </p:nvSpPr>
        <p:spPr>
          <a:xfrm>
            <a:off x="4684910" y="2071687"/>
            <a:ext cx="8918179" cy="19050"/>
          </a:xfrm>
          <a:prstGeom prst="line">
            <a:avLst/>
          </a:prstGeom>
          <a:ln cap="flat" w="28575">
            <a:solidFill>
              <a:srgbClr val="000000"/>
            </a:solidFill>
            <a:prstDash val="solid"/>
            <a:headEnd type="none" len="sm" w="sm"/>
            <a:tailEnd type="none" len="sm" w="sm"/>
          </a:ln>
        </p:spPr>
      </p:sp>
      <p:sp>
        <p:nvSpPr>
          <p:cNvPr name="Freeform 9" id="9"/>
          <p:cNvSpPr/>
          <p:nvPr/>
        </p:nvSpPr>
        <p:spPr>
          <a:xfrm flipH="false" flipV="false" rot="0">
            <a:off x="9505102" y="6034576"/>
            <a:ext cx="8546903" cy="2561241"/>
          </a:xfrm>
          <a:custGeom>
            <a:avLst/>
            <a:gdLst/>
            <a:ahLst/>
            <a:cxnLst/>
            <a:rect r="r" b="b" t="t" l="l"/>
            <a:pathLst>
              <a:path h="2561241" w="8546903">
                <a:moveTo>
                  <a:pt x="0" y="0"/>
                </a:moveTo>
                <a:lnTo>
                  <a:pt x="8546903" y="0"/>
                </a:lnTo>
                <a:lnTo>
                  <a:pt x="8546903" y="2561241"/>
                </a:lnTo>
                <a:lnTo>
                  <a:pt x="0" y="2561241"/>
                </a:lnTo>
                <a:lnTo>
                  <a:pt x="0" y="0"/>
                </a:lnTo>
                <a:close/>
              </a:path>
            </a:pathLst>
          </a:custGeom>
          <a:blipFill>
            <a:blip r:embed="rId2"/>
            <a:stretch>
              <a:fillRect l="-2192" t="-7595" r="-193911" b="-64087"/>
            </a:stretch>
          </a:blipFill>
        </p:spPr>
      </p:sp>
      <p:sp>
        <p:nvSpPr>
          <p:cNvPr name="Freeform 10" id="10"/>
          <p:cNvSpPr/>
          <p:nvPr/>
        </p:nvSpPr>
        <p:spPr>
          <a:xfrm flipH="false" flipV="false" rot="0">
            <a:off x="432376" y="4870465"/>
            <a:ext cx="9072726" cy="4925716"/>
          </a:xfrm>
          <a:custGeom>
            <a:avLst/>
            <a:gdLst/>
            <a:ahLst/>
            <a:cxnLst/>
            <a:rect r="r" b="b" t="t" l="l"/>
            <a:pathLst>
              <a:path h="4925716" w="9072726">
                <a:moveTo>
                  <a:pt x="0" y="0"/>
                </a:moveTo>
                <a:lnTo>
                  <a:pt x="9072726" y="0"/>
                </a:lnTo>
                <a:lnTo>
                  <a:pt x="9072726" y="4925716"/>
                </a:lnTo>
                <a:lnTo>
                  <a:pt x="0" y="4925716"/>
                </a:lnTo>
                <a:lnTo>
                  <a:pt x="0" y="0"/>
                </a:lnTo>
                <a:close/>
              </a:path>
            </a:pathLst>
          </a:custGeom>
          <a:blipFill>
            <a:blip r:embed="rId3"/>
            <a:stretch>
              <a:fillRect l="-6238" t="-10255" r="-6851" b="-11080"/>
            </a:stretch>
          </a:blipFill>
        </p:spPr>
      </p:sp>
      <p:sp>
        <p:nvSpPr>
          <p:cNvPr name="TextBox 11" id="11"/>
          <p:cNvSpPr txBox="true"/>
          <p:nvPr/>
        </p:nvSpPr>
        <p:spPr>
          <a:xfrm rot="0">
            <a:off x="15514043" y="7967335"/>
            <a:ext cx="2239156" cy="241107"/>
          </a:xfrm>
          <a:prstGeom prst="rect">
            <a:avLst/>
          </a:prstGeom>
        </p:spPr>
        <p:txBody>
          <a:bodyPr anchor="t" rtlCol="false" tIns="0" lIns="0" bIns="0" rIns="0">
            <a:spAutoFit/>
          </a:bodyPr>
          <a:lstStyle/>
          <a:p>
            <a:pPr algn="ctr">
              <a:lnSpc>
                <a:spcPts val="1896"/>
              </a:lnSpc>
              <a:spcBef>
                <a:spcPct val="0"/>
              </a:spcBef>
            </a:pPr>
            <a:r>
              <a:rPr lang="en-US" b="true" sz="1354">
                <a:solidFill>
                  <a:srgbClr val="FFDE00"/>
                </a:solidFill>
                <a:latin typeface="Poppins Bold"/>
                <a:ea typeface="Poppins Bold"/>
                <a:cs typeface="Poppins Bold"/>
                <a:sym typeface="Poppins Bold"/>
              </a:rPr>
              <a:t>100 HZ</a:t>
            </a:r>
          </a:p>
        </p:txBody>
      </p:sp>
      <p:sp>
        <p:nvSpPr>
          <p:cNvPr name="AutoShape 12" id="12"/>
          <p:cNvSpPr/>
          <p:nvPr/>
        </p:nvSpPr>
        <p:spPr>
          <a:xfrm flipH="true" flipV="true">
            <a:off x="15857545" y="7719819"/>
            <a:ext cx="34722" cy="285616"/>
          </a:xfrm>
          <a:prstGeom prst="line">
            <a:avLst/>
          </a:prstGeom>
          <a:ln cap="flat" w="47625">
            <a:solidFill>
              <a:srgbClr val="FFDE00"/>
            </a:solidFill>
            <a:prstDash val="solid"/>
            <a:headEnd type="none" len="sm" w="sm"/>
            <a:tailEnd type="arrow" len="sm" w="med"/>
          </a:ln>
        </p:spPr>
      </p:sp>
      <p:sp>
        <p:nvSpPr>
          <p:cNvPr name="TextBox 13" id="13"/>
          <p:cNvSpPr txBox="true"/>
          <p:nvPr/>
        </p:nvSpPr>
        <p:spPr>
          <a:xfrm rot="0">
            <a:off x="12795309" y="6124811"/>
            <a:ext cx="4636259" cy="1216967"/>
          </a:xfrm>
          <a:prstGeom prst="rect">
            <a:avLst/>
          </a:prstGeom>
        </p:spPr>
        <p:txBody>
          <a:bodyPr anchor="t" rtlCol="false" tIns="0" lIns="0" bIns="0" rIns="0">
            <a:spAutoFit/>
          </a:bodyPr>
          <a:lstStyle/>
          <a:p>
            <a:pPr algn="ctr">
              <a:lnSpc>
                <a:spcPts val="2422"/>
              </a:lnSpc>
            </a:pPr>
          </a:p>
          <a:p>
            <a:pPr algn="ctr">
              <a:lnSpc>
                <a:spcPts val="2422"/>
              </a:lnSpc>
            </a:pPr>
            <a:r>
              <a:rPr lang="en-US" sz="1730" b="true">
                <a:solidFill>
                  <a:srgbClr val="FFDE00"/>
                </a:solidFill>
                <a:latin typeface="Poppins Bold"/>
                <a:ea typeface="Poppins Bold"/>
                <a:cs typeface="Poppins Bold"/>
                <a:sym typeface="Poppins Bold"/>
              </a:rPr>
              <a:t>50 MHZ</a:t>
            </a:r>
          </a:p>
          <a:p>
            <a:pPr algn="ctr">
              <a:lnSpc>
                <a:spcPts val="2422"/>
              </a:lnSpc>
            </a:pPr>
          </a:p>
          <a:p>
            <a:pPr algn="ctr">
              <a:lnSpc>
                <a:spcPts val="2422"/>
              </a:lnSpc>
              <a:spcBef>
                <a:spcPct val="0"/>
              </a:spcBef>
            </a:pPr>
            <a:r>
              <a:rPr lang="en-US" b="true" sz="1730">
                <a:solidFill>
                  <a:srgbClr val="FFDE00"/>
                </a:solidFill>
                <a:latin typeface="Poppins Bold"/>
                <a:ea typeface="Poppins Bold"/>
                <a:cs typeface="Poppins Bold"/>
                <a:sym typeface="Poppins Bold"/>
              </a:rPr>
              <a:t> </a:t>
            </a:r>
          </a:p>
        </p:txBody>
      </p:sp>
      <p:sp>
        <p:nvSpPr>
          <p:cNvPr name="AutoShape 14" id="14"/>
          <p:cNvSpPr/>
          <p:nvPr/>
        </p:nvSpPr>
        <p:spPr>
          <a:xfrm flipH="true">
            <a:off x="13737584" y="6709118"/>
            <a:ext cx="707203" cy="169264"/>
          </a:xfrm>
          <a:prstGeom prst="line">
            <a:avLst/>
          </a:prstGeom>
          <a:ln cap="flat" w="76200">
            <a:solidFill>
              <a:srgbClr val="FFDE00"/>
            </a:solidFill>
            <a:prstDash val="solid"/>
            <a:headEnd type="none" len="sm" w="sm"/>
            <a:tailEnd type="arrow" len="sm" w="med"/>
          </a:ln>
        </p:spPr>
      </p:sp>
      <p:sp>
        <p:nvSpPr>
          <p:cNvPr name="Freeform 15" id="15"/>
          <p:cNvSpPr/>
          <p:nvPr/>
        </p:nvSpPr>
        <p:spPr>
          <a:xfrm flipH="false" flipV="false" rot="0">
            <a:off x="14509799" y="2537617"/>
            <a:ext cx="3429342" cy="3125484"/>
          </a:xfrm>
          <a:custGeom>
            <a:avLst/>
            <a:gdLst/>
            <a:ahLst/>
            <a:cxnLst/>
            <a:rect r="r" b="b" t="t" l="l"/>
            <a:pathLst>
              <a:path h="3125484" w="3429342">
                <a:moveTo>
                  <a:pt x="0" y="0"/>
                </a:moveTo>
                <a:lnTo>
                  <a:pt x="3429342" y="0"/>
                </a:lnTo>
                <a:lnTo>
                  <a:pt x="3429342" y="3125484"/>
                </a:lnTo>
                <a:lnTo>
                  <a:pt x="0" y="3125484"/>
                </a:lnTo>
                <a:lnTo>
                  <a:pt x="0" y="0"/>
                </a:lnTo>
                <a:close/>
              </a:path>
            </a:pathLst>
          </a:custGeom>
          <a:blipFill>
            <a:blip r:embed="rId4"/>
            <a:stretch>
              <a:fillRect l="0" t="-47057" r="0" b="-18763"/>
            </a:stretch>
          </a:blipFill>
        </p:spPr>
      </p:sp>
      <p:sp>
        <p:nvSpPr>
          <p:cNvPr name="TextBox 16" id="16"/>
          <p:cNvSpPr txBox="true"/>
          <p:nvPr/>
        </p:nvSpPr>
        <p:spPr>
          <a:xfrm rot="0">
            <a:off x="284095" y="2005012"/>
            <a:ext cx="14225704" cy="3067314"/>
          </a:xfrm>
          <a:prstGeom prst="rect">
            <a:avLst/>
          </a:prstGeom>
        </p:spPr>
        <p:txBody>
          <a:bodyPr anchor="t" rtlCol="false" tIns="0" lIns="0" bIns="0" rIns="0">
            <a:spAutoFit/>
          </a:bodyPr>
          <a:lstStyle/>
          <a:p>
            <a:pPr algn="l">
              <a:lnSpc>
                <a:spcPts val="2693"/>
              </a:lnSpc>
            </a:pPr>
          </a:p>
          <a:p>
            <a:pPr algn="l">
              <a:lnSpc>
                <a:spcPts val="2693"/>
              </a:lnSpc>
            </a:pPr>
            <a:r>
              <a:rPr lang="en-US" sz="1683" b="true">
                <a:solidFill>
                  <a:srgbClr val="2E2E2E"/>
                </a:solidFill>
                <a:latin typeface="Poppins Bold"/>
                <a:ea typeface="Poppins Bold"/>
                <a:cs typeface="Poppins Bold"/>
                <a:sym typeface="Poppins Bold"/>
              </a:rPr>
              <a:t>A</a:t>
            </a:r>
            <a:r>
              <a:rPr lang="en-US" sz="1683" b="true">
                <a:solidFill>
                  <a:srgbClr val="2E2E2E"/>
                </a:solidFill>
                <a:latin typeface="Poppins Bold"/>
                <a:ea typeface="Poppins Bold"/>
                <a:cs typeface="Poppins Bold"/>
                <a:sym typeface="Poppins Bold"/>
              </a:rPr>
              <a:t> clock divider is a digital circuit used to reduce the frequency of a high-speed clock signal and generate a slower clock output.</a:t>
            </a:r>
          </a:p>
          <a:p>
            <a:pPr algn="l" marL="363511" indent="-181755" lvl="1">
              <a:lnSpc>
                <a:spcPts val="2693"/>
              </a:lnSpc>
              <a:buFont typeface="Arial"/>
              <a:buChar char="•"/>
            </a:pPr>
            <a:r>
              <a:rPr lang="en-US" b="true" sz="1683">
                <a:solidFill>
                  <a:srgbClr val="2E2E2E"/>
                </a:solidFill>
                <a:latin typeface="Poppins Bold"/>
                <a:ea typeface="Poppins Bold"/>
                <a:cs typeface="Poppins Bold"/>
                <a:sym typeface="Poppins Bold"/>
              </a:rPr>
              <a:t>It works by counting the input clock pulses using an internal counter.</a:t>
            </a:r>
          </a:p>
          <a:p>
            <a:pPr algn="l" marL="363511" indent="-181755" lvl="1">
              <a:lnSpc>
                <a:spcPts val="2693"/>
              </a:lnSpc>
              <a:buFont typeface="Arial"/>
              <a:buChar char="•"/>
            </a:pPr>
            <a:r>
              <a:rPr lang="en-US" b="true" sz="1683">
                <a:solidFill>
                  <a:srgbClr val="2E2E2E"/>
                </a:solidFill>
                <a:latin typeface="Poppins Bold"/>
                <a:ea typeface="Poppins Bold"/>
                <a:cs typeface="Poppins Bold"/>
                <a:sym typeface="Poppins Bold"/>
              </a:rPr>
              <a:t>Once the counter reaches a predefined value, the circuit toggles the output clock and resets the counter.</a:t>
            </a:r>
          </a:p>
          <a:p>
            <a:pPr algn="l" marL="363511" indent="-181755" lvl="1">
              <a:lnSpc>
                <a:spcPts val="2693"/>
              </a:lnSpc>
              <a:buFont typeface="Arial"/>
              <a:buChar char="•"/>
            </a:pPr>
            <a:r>
              <a:rPr lang="en-US" b="true" sz="1683">
                <a:solidFill>
                  <a:srgbClr val="2E2E2E"/>
                </a:solidFill>
                <a:latin typeface="Poppins Bold"/>
                <a:ea typeface="Poppins Bold"/>
                <a:cs typeface="Poppins Bold"/>
                <a:sym typeface="Poppins Bold"/>
              </a:rPr>
              <a:t>Repeating this process produces an output clock with a lower frequency but the same duty cycle (approximately 50%).</a:t>
            </a:r>
          </a:p>
          <a:p>
            <a:pPr algn="l" marL="363511" indent="-181755" lvl="1">
              <a:lnSpc>
                <a:spcPts val="2693"/>
              </a:lnSpc>
              <a:buFont typeface="Arial"/>
              <a:buChar char="•"/>
            </a:pPr>
            <a:r>
              <a:rPr lang="en-US" b="true" sz="1683">
                <a:solidFill>
                  <a:srgbClr val="2E2E2E"/>
                </a:solidFill>
                <a:latin typeface="Poppins Bold"/>
                <a:ea typeface="Poppins Bold"/>
                <a:cs typeface="Poppins Bold"/>
                <a:sym typeface="Poppins Bold"/>
              </a:rPr>
              <a:t>A reset input ensures the divider can be initialized to a known state at any time.</a:t>
            </a:r>
          </a:p>
          <a:p>
            <a:pPr algn="l">
              <a:lnSpc>
                <a:spcPts val="2693"/>
              </a:lnSpc>
            </a:pPr>
            <a:r>
              <a:rPr lang="en-US" sz="1683" b="true">
                <a:solidFill>
                  <a:srgbClr val="2E2E2E"/>
                </a:solidFill>
                <a:latin typeface="Poppins Bold"/>
                <a:ea typeface="Poppins Bold"/>
                <a:cs typeface="Poppins Bold"/>
                <a:sym typeface="Poppins Bold"/>
              </a:rPr>
              <a:t>This logic is widely used in timing control, digital systems, and embedded applications where slower clock signals are required from a high-frequency source.</a:t>
            </a:r>
          </a:p>
          <a:p>
            <a:pPr algn="l">
              <a:lnSpc>
                <a:spcPts val="2693"/>
              </a:lnSpc>
            </a:pPr>
          </a:p>
        </p:txBody>
      </p:sp>
      <p:sp>
        <p:nvSpPr>
          <p:cNvPr name="TextBox 17" id="17"/>
          <p:cNvSpPr txBox="true"/>
          <p:nvPr/>
        </p:nvSpPr>
        <p:spPr>
          <a:xfrm rot="0">
            <a:off x="2812208" y="829908"/>
            <a:ext cx="13010947" cy="949027"/>
          </a:xfrm>
          <a:prstGeom prst="rect">
            <a:avLst/>
          </a:prstGeom>
        </p:spPr>
        <p:txBody>
          <a:bodyPr anchor="t" rtlCol="false" tIns="0" lIns="0" bIns="0" rIns="0">
            <a:spAutoFit/>
          </a:bodyPr>
          <a:lstStyle/>
          <a:p>
            <a:pPr algn="ctr">
              <a:lnSpc>
                <a:spcPts val="6665"/>
              </a:lnSpc>
            </a:pPr>
            <a:r>
              <a:rPr lang="en-US" b="true" sz="6665">
                <a:solidFill>
                  <a:srgbClr val="8D0000"/>
                </a:solidFill>
                <a:latin typeface="Poppins Bold"/>
                <a:ea typeface="Poppins Bold"/>
                <a:cs typeface="Poppins Bold"/>
                <a:sym typeface="Poppins Bold"/>
              </a:rPr>
              <a:t>CLOCK DIVIDER</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488981" y="0"/>
            <a:ext cx="5565113" cy="672181"/>
            <a:chOff x="0" y="0"/>
            <a:chExt cx="1465709" cy="177035"/>
          </a:xfrm>
        </p:grpSpPr>
        <p:sp>
          <p:nvSpPr>
            <p:cNvPr name="Freeform 3" id="3"/>
            <p:cNvSpPr/>
            <p:nvPr/>
          </p:nvSpPr>
          <p:spPr>
            <a:xfrm flipH="false" flipV="false" rot="0">
              <a:off x="0" y="0"/>
              <a:ext cx="1465709" cy="177035"/>
            </a:xfrm>
            <a:custGeom>
              <a:avLst/>
              <a:gdLst/>
              <a:ahLst/>
              <a:cxnLst/>
              <a:rect r="r" b="b" t="t" l="l"/>
              <a:pathLst>
                <a:path h="177035" w="1465709">
                  <a:moveTo>
                    <a:pt x="70949" y="0"/>
                  </a:moveTo>
                  <a:lnTo>
                    <a:pt x="1394760" y="0"/>
                  </a:lnTo>
                  <a:cubicBezTo>
                    <a:pt x="1433944" y="0"/>
                    <a:pt x="1465709" y="31765"/>
                    <a:pt x="1465709" y="70949"/>
                  </a:cubicBezTo>
                  <a:lnTo>
                    <a:pt x="1465709" y="106086"/>
                  </a:lnTo>
                  <a:cubicBezTo>
                    <a:pt x="1465709" y="145270"/>
                    <a:pt x="1433944" y="177035"/>
                    <a:pt x="1394760" y="177035"/>
                  </a:cubicBezTo>
                  <a:lnTo>
                    <a:pt x="70949" y="177035"/>
                  </a:lnTo>
                  <a:cubicBezTo>
                    <a:pt x="31765" y="177035"/>
                    <a:pt x="0" y="145270"/>
                    <a:pt x="0" y="106086"/>
                  </a:cubicBezTo>
                  <a:lnTo>
                    <a:pt x="0" y="70949"/>
                  </a:lnTo>
                  <a:cubicBezTo>
                    <a:pt x="0" y="31765"/>
                    <a:pt x="31765" y="0"/>
                    <a:pt x="70949" y="0"/>
                  </a:cubicBezTo>
                  <a:close/>
                </a:path>
              </a:pathLst>
            </a:custGeom>
            <a:solidFill>
              <a:srgbClr val="8D0000"/>
            </a:solidFill>
          </p:spPr>
        </p:sp>
        <p:sp>
          <p:nvSpPr>
            <p:cNvPr name="TextBox 4" id="4"/>
            <p:cNvSpPr txBox="true"/>
            <p:nvPr/>
          </p:nvSpPr>
          <p:spPr>
            <a:xfrm>
              <a:off x="0" y="-333375"/>
              <a:ext cx="1465709" cy="510410"/>
            </a:xfrm>
            <a:prstGeom prst="rect">
              <a:avLst/>
            </a:prstGeom>
          </p:spPr>
          <p:txBody>
            <a:bodyPr anchor="ctr" rtlCol="false" tIns="50800" lIns="50800" bIns="50800" rIns="50800"/>
            <a:lstStyle/>
            <a:p>
              <a:pPr algn="ctr">
                <a:lnSpc>
                  <a:spcPts val="6249"/>
                </a:lnSpc>
              </a:pPr>
            </a:p>
          </p:txBody>
        </p:sp>
      </p:grpSp>
      <p:grpSp>
        <p:nvGrpSpPr>
          <p:cNvPr name="Group 5" id="5"/>
          <p:cNvGrpSpPr/>
          <p:nvPr/>
        </p:nvGrpSpPr>
        <p:grpSpPr>
          <a:xfrm rot="0">
            <a:off x="14361897" y="9614819"/>
            <a:ext cx="5565113" cy="672181"/>
            <a:chOff x="0" y="0"/>
            <a:chExt cx="1465709" cy="177035"/>
          </a:xfrm>
        </p:grpSpPr>
        <p:sp>
          <p:nvSpPr>
            <p:cNvPr name="Freeform 6" id="6"/>
            <p:cNvSpPr/>
            <p:nvPr/>
          </p:nvSpPr>
          <p:spPr>
            <a:xfrm flipH="false" flipV="false" rot="0">
              <a:off x="0" y="0"/>
              <a:ext cx="1465709" cy="177035"/>
            </a:xfrm>
            <a:custGeom>
              <a:avLst/>
              <a:gdLst/>
              <a:ahLst/>
              <a:cxnLst/>
              <a:rect r="r" b="b" t="t" l="l"/>
              <a:pathLst>
                <a:path h="177035" w="1465709">
                  <a:moveTo>
                    <a:pt x="70949" y="0"/>
                  </a:moveTo>
                  <a:lnTo>
                    <a:pt x="1394760" y="0"/>
                  </a:lnTo>
                  <a:cubicBezTo>
                    <a:pt x="1433944" y="0"/>
                    <a:pt x="1465709" y="31765"/>
                    <a:pt x="1465709" y="70949"/>
                  </a:cubicBezTo>
                  <a:lnTo>
                    <a:pt x="1465709" y="106086"/>
                  </a:lnTo>
                  <a:cubicBezTo>
                    <a:pt x="1465709" y="145270"/>
                    <a:pt x="1433944" y="177035"/>
                    <a:pt x="1394760" y="177035"/>
                  </a:cubicBezTo>
                  <a:lnTo>
                    <a:pt x="70949" y="177035"/>
                  </a:lnTo>
                  <a:cubicBezTo>
                    <a:pt x="31765" y="177035"/>
                    <a:pt x="0" y="145270"/>
                    <a:pt x="0" y="106086"/>
                  </a:cubicBezTo>
                  <a:lnTo>
                    <a:pt x="0" y="70949"/>
                  </a:lnTo>
                  <a:cubicBezTo>
                    <a:pt x="0" y="31765"/>
                    <a:pt x="31765" y="0"/>
                    <a:pt x="70949" y="0"/>
                  </a:cubicBezTo>
                  <a:close/>
                </a:path>
              </a:pathLst>
            </a:custGeom>
            <a:solidFill>
              <a:srgbClr val="8D0000"/>
            </a:solidFill>
          </p:spPr>
        </p:sp>
        <p:sp>
          <p:nvSpPr>
            <p:cNvPr name="TextBox 7" id="7"/>
            <p:cNvSpPr txBox="true"/>
            <p:nvPr/>
          </p:nvSpPr>
          <p:spPr>
            <a:xfrm>
              <a:off x="0" y="-333375"/>
              <a:ext cx="1465709" cy="510410"/>
            </a:xfrm>
            <a:prstGeom prst="rect">
              <a:avLst/>
            </a:prstGeom>
          </p:spPr>
          <p:txBody>
            <a:bodyPr anchor="ctr" rtlCol="false" tIns="50800" lIns="50800" bIns="50800" rIns="50800"/>
            <a:lstStyle/>
            <a:p>
              <a:pPr algn="ctr">
                <a:lnSpc>
                  <a:spcPts val="6249"/>
                </a:lnSpc>
              </a:pPr>
            </a:p>
          </p:txBody>
        </p:sp>
      </p:grpSp>
      <p:sp>
        <p:nvSpPr>
          <p:cNvPr name="AutoShape 8" id="8"/>
          <p:cNvSpPr/>
          <p:nvPr/>
        </p:nvSpPr>
        <p:spPr>
          <a:xfrm>
            <a:off x="4684910" y="2847139"/>
            <a:ext cx="8918179" cy="19050"/>
          </a:xfrm>
          <a:prstGeom prst="line">
            <a:avLst/>
          </a:prstGeom>
          <a:ln cap="flat" w="28575">
            <a:solidFill>
              <a:srgbClr val="000000"/>
            </a:solidFill>
            <a:prstDash val="solid"/>
            <a:headEnd type="none" len="sm" w="sm"/>
            <a:tailEnd type="none" len="sm" w="sm"/>
          </a:ln>
        </p:spPr>
      </p:sp>
      <p:grpSp>
        <p:nvGrpSpPr>
          <p:cNvPr name="Group 9" id="9"/>
          <p:cNvGrpSpPr/>
          <p:nvPr/>
        </p:nvGrpSpPr>
        <p:grpSpPr>
          <a:xfrm rot="0">
            <a:off x="8796784" y="5418341"/>
            <a:ext cx="5565113" cy="672181"/>
            <a:chOff x="0" y="0"/>
            <a:chExt cx="1465709" cy="177035"/>
          </a:xfrm>
        </p:grpSpPr>
        <p:sp>
          <p:nvSpPr>
            <p:cNvPr name="Freeform 10" id="10"/>
            <p:cNvSpPr/>
            <p:nvPr/>
          </p:nvSpPr>
          <p:spPr>
            <a:xfrm flipH="false" flipV="false" rot="0">
              <a:off x="0" y="0"/>
              <a:ext cx="1465709" cy="177035"/>
            </a:xfrm>
            <a:custGeom>
              <a:avLst/>
              <a:gdLst/>
              <a:ahLst/>
              <a:cxnLst/>
              <a:rect r="r" b="b" t="t" l="l"/>
              <a:pathLst>
                <a:path h="177035" w="1465709">
                  <a:moveTo>
                    <a:pt x="70949" y="0"/>
                  </a:moveTo>
                  <a:lnTo>
                    <a:pt x="1394760" y="0"/>
                  </a:lnTo>
                  <a:cubicBezTo>
                    <a:pt x="1433944" y="0"/>
                    <a:pt x="1465709" y="31765"/>
                    <a:pt x="1465709" y="70949"/>
                  </a:cubicBezTo>
                  <a:lnTo>
                    <a:pt x="1465709" y="106086"/>
                  </a:lnTo>
                  <a:cubicBezTo>
                    <a:pt x="1465709" y="145270"/>
                    <a:pt x="1433944" y="177035"/>
                    <a:pt x="1394760" y="177035"/>
                  </a:cubicBezTo>
                  <a:lnTo>
                    <a:pt x="70949" y="177035"/>
                  </a:lnTo>
                  <a:cubicBezTo>
                    <a:pt x="31765" y="177035"/>
                    <a:pt x="0" y="145270"/>
                    <a:pt x="0" y="106086"/>
                  </a:cubicBezTo>
                  <a:lnTo>
                    <a:pt x="0" y="70949"/>
                  </a:lnTo>
                  <a:cubicBezTo>
                    <a:pt x="0" y="31765"/>
                    <a:pt x="31765" y="0"/>
                    <a:pt x="70949" y="0"/>
                  </a:cubicBezTo>
                  <a:close/>
                </a:path>
              </a:pathLst>
            </a:custGeom>
            <a:solidFill>
              <a:srgbClr val="8D0000"/>
            </a:solidFill>
          </p:spPr>
        </p:sp>
        <p:sp>
          <p:nvSpPr>
            <p:cNvPr name="TextBox 11" id="11"/>
            <p:cNvSpPr txBox="true"/>
            <p:nvPr/>
          </p:nvSpPr>
          <p:spPr>
            <a:xfrm>
              <a:off x="0" y="-333375"/>
              <a:ext cx="1465709" cy="510410"/>
            </a:xfrm>
            <a:prstGeom prst="rect">
              <a:avLst/>
            </a:prstGeom>
          </p:spPr>
          <p:txBody>
            <a:bodyPr anchor="ctr" rtlCol="false" tIns="50800" lIns="50800" bIns="50800" rIns="50800"/>
            <a:lstStyle/>
            <a:p>
              <a:pPr algn="ctr">
                <a:lnSpc>
                  <a:spcPts val="6249"/>
                </a:lnSpc>
              </a:pPr>
            </a:p>
          </p:txBody>
        </p:sp>
      </p:grpSp>
      <p:sp>
        <p:nvSpPr>
          <p:cNvPr name="Freeform 12" id="12"/>
          <p:cNvSpPr/>
          <p:nvPr/>
        </p:nvSpPr>
        <p:spPr>
          <a:xfrm flipH="false" flipV="false" rot="0">
            <a:off x="14361897" y="1721946"/>
            <a:ext cx="3345836" cy="3082351"/>
          </a:xfrm>
          <a:custGeom>
            <a:avLst/>
            <a:gdLst/>
            <a:ahLst/>
            <a:cxnLst/>
            <a:rect r="r" b="b" t="t" l="l"/>
            <a:pathLst>
              <a:path h="3082351" w="3345836">
                <a:moveTo>
                  <a:pt x="0" y="0"/>
                </a:moveTo>
                <a:lnTo>
                  <a:pt x="3345836" y="0"/>
                </a:lnTo>
                <a:lnTo>
                  <a:pt x="3345836" y="3082351"/>
                </a:lnTo>
                <a:lnTo>
                  <a:pt x="0" y="3082351"/>
                </a:lnTo>
                <a:lnTo>
                  <a:pt x="0" y="0"/>
                </a:lnTo>
                <a:close/>
              </a:path>
            </a:pathLst>
          </a:custGeom>
          <a:blipFill>
            <a:blip r:embed="rId2"/>
            <a:stretch>
              <a:fillRect l="0" t="0" r="0" b="0"/>
            </a:stretch>
          </a:blipFill>
        </p:spPr>
      </p:sp>
      <p:sp>
        <p:nvSpPr>
          <p:cNvPr name="Freeform 13" id="13"/>
          <p:cNvSpPr/>
          <p:nvPr/>
        </p:nvSpPr>
        <p:spPr>
          <a:xfrm flipH="false" flipV="false" rot="0">
            <a:off x="798959" y="6442946"/>
            <a:ext cx="5815436" cy="3017031"/>
          </a:xfrm>
          <a:custGeom>
            <a:avLst/>
            <a:gdLst/>
            <a:ahLst/>
            <a:cxnLst/>
            <a:rect r="r" b="b" t="t" l="l"/>
            <a:pathLst>
              <a:path h="3017031" w="5815436">
                <a:moveTo>
                  <a:pt x="0" y="0"/>
                </a:moveTo>
                <a:lnTo>
                  <a:pt x="5815436" y="0"/>
                </a:lnTo>
                <a:lnTo>
                  <a:pt x="5815436" y="3017031"/>
                </a:lnTo>
                <a:lnTo>
                  <a:pt x="0" y="3017031"/>
                </a:lnTo>
                <a:lnTo>
                  <a:pt x="0" y="0"/>
                </a:lnTo>
                <a:close/>
              </a:path>
            </a:pathLst>
          </a:custGeom>
          <a:blipFill>
            <a:blip r:embed="rId3"/>
            <a:stretch>
              <a:fillRect l="0" t="0" r="0" b="0"/>
            </a:stretch>
          </a:blipFill>
        </p:spPr>
      </p:sp>
      <p:grpSp>
        <p:nvGrpSpPr>
          <p:cNvPr name="Group 14" id="14"/>
          <p:cNvGrpSpPr/>
          <p:nvPr/>
        </p:nvGrpSpPr>
        <p:grpSpPr>
          <a:xfrm rot="0">
            <a:off x="426813" y="5450685"/>
            <a:ext cx="5565113" cy="672181"/>
            <a:chOff x="0" y="0"/>
            <a:chExt cx="1465709" cy="177035"/>
          </a:xfrm>
        </p:grpSpPr>
        <p:sp>
          <p:nvSpPr>
            <p:cNvPr name="Freeform 15" id="15"/>
            <p:cNvSpPr/>
            <p:nvPr/>
          </p:nvSpPr>
          <p:spPr>
            <a:xfrm flipH="false" flipV="false" rot="0">
              <a:off x="0" y="0"/>
              <a:ext cx="1465709" cy="177035"/>
            </a:xfrm>
            <a:custGeom>
              <a:avLst/>
              <a:gdLst/>
              <a:ahLst/>
              <a:cxnLst/>
              <a:rect r="r" b="b" t="t" l="l"/>
              <a:pathLst>
                <a:path h="177035" w="1465709">
                  <a:moveTo>
                    <a:pt x="70949" y="0"/>
                  </a:moveTo>
                  <a:lnTo>
                    <a:pt x="1394760" y="0"/>
                  </a:lnTo>
                  <a:cubicBezTo>
                    <a:pt x="1433944" y="0"/>
                    <a:pt x="1465709" y="31765"/>
                    <a:pt x="1465709" y="70949"/>
                  </a:cubicBezTo>
                  <a:lnTo>
                    <a:pt x="1465709" y="106086"/>
                  </a:lnTo>
                  <a:cubicBezTo>
                    <a:pt x="1465709" y="145270"/>
                    <a:pt x="1433944" y="177035"/>
                    <a:pt x="1394760" y="177035"/>
                  </a:cubicBezTo>
                  <a:lnTo>
                    <a:pt x="70949" y="177035"/>
                  </a:lnTo>
                  <a:cubicBezTo>
                    <a:pt x="31765" y="177035"/>
                    <a:pt x="0" y="145270"/>
                    <a:pt x="0" y="106086"/>
                  </a:cubicBezTo>
                  <a:lnTo>
                    <a:pt x="0" y="70949"/>
                  </a:lnTo>
                  <a:cubicBezTo>
                    <a:pt x="0" y="31765"/>
                    <a:pt x="31765" y="0"/>
                    <a:pt x="70949" y="0"/>
                  </a:cubicBezTo>
                  <a:close/>
                </a:path>
              </a:pathLst>
            </a:custGeom>
            <a:solidFill>
              <a:srgbClr val="8D0000"/>
            </a:solidFill>
          </p:spPr>
        </p:sp>
        <p:sp>
          <p:nvSpPr>
            <p:cNvPr name="TextBox 16" id="16"/>
            <p:cNvSpPr txBox="true"/>
            <p:nvPr/>
          </p:nvSpPr>
          <p:spPr>
            <a:xfrm>
              <a:off x="0" y="-333375"/>
              <a:ext cx="1465709" cy="510410"/>
            </a:xfrm>
            <a:prstGeom prst="rect">
              <a:avLst/>
            </a:prstGeom>
          </p:spPr>
          <p:txBody>
            <a:bodyPr anchor="ctr" rtlCol="false" tIns="50800" lIns="50800" bIns="50800" rIns="50800"/>
            <a:lstStyle/>
            <a:p>
              <a:pPr algn="ctr">
                <a:lnSpc>
                  <a:spcPts val="6249"/>
                </a:lnSpc>
              </a:pPr>
            </a:p>
          </p:txBody>
        </p:sp>
      </p:grpSp>
      <p:sp>
        <p:nvSpPr>
          <p:cNvPr name="Freeform 17" id="17"/>
          <p:cNvSpPr/>
          <p:nvPr/>
        </p:nvSpPr>
        <p:spPr>
          <a:xfrm flipH="false" flipV="false" rot="0">
            <a:off x="8680231" y="6214346"/>
            <a:ext cx="6759703" cy="3385617"/>
          </a:xfrm>
          <a:custGeom>
            <a:avLst/>
            <a:gdLst/>
            <a:ahLst/>
            <a:cxnLst/>
            <a:rect r="r" b="b" t="t" l="l"/>
            <a:pathLst>
              <a:path h="3385617" w="6759703">
                <a:moveTo>
                  <a:pt x="0" y="0"/>
                </a:moveTo>
                <a:lnTo>
                  <a:pt x="6759703" y="0"/>
                </a:lnTo>
                <a:lnTo>
                  <a:pt x="6759703" y="3385617"/>
                </a:lnTo>
                <a:lnTo>
                  <a:pt x="0" y="3385617"/>
                </a:lnTo>
                <a:lnTo>
                  <a:pt x="0" y="0"/>
                </a:lnTo>
                <a:close/>
              </a:path>
            </a:pathLst>
          </a:custGeom>
          <a:blipFill>
            <a:blip r:embed="rId4"/>
            <a:stretch>
              <a:fillRect l="0" t="-1525" r="0" b="-1525"/>
            </a:stretch>
          </a:blipFill>
        </p:spPr>
      </p:sp>
      <p:sp>
        <p:nvSpPr>
          <p:cNvPr name="TextBox 18" id="18"/>
          <p:cNvSpPr txBox="true"/>
          <p:nvPr/>
        </p:nvSpPr>
        <p:spPr>
          <a:xfrm rot="0">
            <a:off x="3076132" y="1599038"/>
            <a:ext cx="11285765" cy="1109955"/>
          </a:xfrm>
          <a:prstGeom prst="rect">
            <a:avLst/>
          </a:prstGeom>
        </p:spPr>
        <p:txBody>
          <a:bodyPr anchor="t" rtlCol="false" tIns="0" lIns="0" bIns="0" rIns="0">
            <a:spAutoFit/>
          </a:bodyPr>
          <a:lstStyle/>
          <a:p>
            <a:pPr algn="ctr">
              <a:lnSpc>
                <a:spcPts val="7700"/>
              </a:lnSpc>
            </a:pPr>
            <a:r>
              <a:rPr lang="en-US" b="true" sz="7700">
                <a:solidFill>
                  <a:srgbClr val="8D0000"/>
                </a:solidFill>
                <a:latin typeface="Poppins Bold"/>
                <a:ea typeface="Poppins Bold"/>
                <a:cs typeface="Poppins Bold"/>
                <a:sym typeface="Poppins Bold"/>
              </a:rPr>
              <a:t>DEBOUNCING BLOCK</a:t>
            </a:r>
          </a:p>
        </p:txBody>
      </p:sp>
      <p:sp>
        <p:nvSpPr>
          <p:cNvPr name="TextBox 19" id="19"/>
          <p:cNvSpPr txBox="true"/>
          <p:nvPr/>
        </p:nvSpPr>
        <p:spPr>
          <a:xfrm rot="0">
            <a:off x="426813" y="2877015"/>
            <a:ext cx="13176276" cy="1927282"/>
          </a:xfrm>
          <a:prstGeom prst="rect">
            <a:avLst/>
          </a:prstGeom>
        </p:spPr>
        <p:txBody>
          <a:bodyPr anchor="t" rtlCol="false" tIns="0" lIns="0" bIns="0" rIns="0">
            <a:spAutoFit/>
          </a:bodyPr>
          <a:lstStyle/>
          <a:p>
            <a:pPr algn="l" marL="0" indent="0" lvl="0">
              <a:lnSpc>
                <a:spcPts val="3820"/>
              </a:lnSpc>
              <a:spcBef>
                <a:spcPct val="0"/>
              </a:spcBef>
            </a:pPr>
            <a:r>
              <a:rPr lang="en-US" b="true" sz="2830" spc="87">
                <a:solidFill>
                  <a:srgbClr val="2B2B2B"/>
                </a:solidFill>
                <a:latin typeface="Poppins Bold"/>
                <a:ea typeface="Poppins Bold"/>
                <a:cs typeface="Poppins Bold"/>
                <a:sym typeface="Poppins Bold"/>
              </a:rPr>
              <a:t>B</a:t>
            </a:r>
            <a:r>
              <a:rPr lang="en-US" b="true" sz="2830" spc="87" u="none">
                <a:solidFill>
                  <a:srgbClr val="2B2B2B"/>
                </a:solidFill>
                <a:latin typeface="Poppins Bold"/>
                <a:ea typeface="Poppins Bold"/>
                <a:cs typeface="Poppins Bold"/>
                <a:sym typeface="Poppins Bold"/>
              </a:rPr>
              <a:t>ouncing occurs when two metal contacts in an electronic device generate multiple signals as they close or open. Debouncing is a hardware or software technique that ensures only a single signal is acted upon for each opening or closing of a contact.</a:t>
            </a:r>
          </a:p>
        </p:txBody>
      </p:sp>
      <p:sp>
        <p:nvSpPr>
          <p:cNvPr name="TextBox 20" id="20"/>
          <p:cNvSpPr txBox="true"/>
          <p:nvPr/>
        </p:nvSpPr>
        <p:spPr>
          <a:xfrm rot="0">
            <a:off x="1033925" y="5394857"/>
            <a:ext cx="4084414" cy="635636"/>
          </a:xfrm>
          <a:prstGeom prst="rect">
            <a:avLst/>
          </a:prstGeom>
        </p:spPr>
        <p:txBody>
          <a:bodyPr anchor="t" rtlCol="false" tIns="0" lIns="0" bIns="0" rIns="0">
            <a:spAutoFit/>
          </a:bodyPr>
          <a:lstStyle/>
          <a:p>
            <a:pPr algn="l" marL="784426" indent="-392213" lvl="1">
              <a:lnSpc>
                <a:spcPts val="4904"/>
              </a:lnSpc>
              <a:buFont typeface="Arial"/>
              <a:buChar char="•"/>
            </a:pPr>
            <a:r>
              <a:rPr lang="en-US" b="true" sz="3633" spc="112">
                <a:solidFill>
                  <a:srgbClr val="2B2B2B"/>
                </a:solidFill>
                <a:latin typeface="Poppins Bold"/>
                <a:ea typeface="Poppins Bold"/>
                <a:cs typeface="Poppins Bold"/>
                <a:sym typeface="Poppins Bold"/>
              </a:rPr>
              <a:t>I</a:t>
            </a:r>
            <a:r>
              <a:rPr lang="en-US" b="true" sz="3633" spc="112" u="none">
                <a:solidFill>
                  <a:srgbClr val="2B2B2B"/>
                </a:solidFill>
                <a:latin typeface="Poppins Bold"/>
                <a:ea typeface="Poppins Bold"/>
                <a:cs typeface="Poppins Bold"/>
                <a:sym typeface="Poppins Bold"/>
              </a:rPr>
              <a:t>deal switch</a:t>
            </a:r>
          </a:p>
        </p:txBody>
      </p:sp>
      <p:sp>
        <p:nvSpPr>
          <p:cNvPr name="TextBox 21" id="21"/>
          <p:cNvSpPr txBox="true"/>
          <p:nvPr/>
        </p:nvSpPr>
        <p:spPr>
          <a:xfrm rot="0">
            <a:off x="8680231" y="5364960"/>
            <a:ext cx="5233234" cy="626776"/>
          </a:xfrm>
          <a:prstGeom prst="rect">
            <a:avLst/>
          </a:prstGeom>
        </p:spPr>
        <p:txBody>
          <a:bodyPr anchor="t" rtlCol="false" tIns="0" lIns="0" bIns="0" rIns="0">
            <a:spAutoFit/>
          </a:bodyPr>
          <a:lstStyle/>
          <a:p>
            <a:pPr algn="l" marL="776892" indent="-388446" lvl="1">
              <a:lnSpc>
                <a:spcPts val="4857"/>
              </a:lnSpc>
              <a:buFont typeface="Arial"/>
              <a:buChar char="•"/>
            </a:pPr>
            <a:r>
              <a:rPr lang="en-US" b="true" sz="3598" spc="111">
                <a:solidFill>
                  <a:srgbClr val="2B2B2B"/>
                </a:solidFill>
                <a:latin typeface="Poppins Bold"/>
                <a:ea typeface="Poppins Bold"/>
                <a:cs typeface="Poppins Bold"/>
                <a:sym typeface="Poppins Bold"/>
              </a:rPr>
              <a:t>B</a:t>
            </a:r>
            <a:r>
              <a:rPr lang="en-US" b="true" sz="3598" spc="111" u="none">
                <a:solidFill>
                  <a:srgbClr val="2B2B2B"/>
                </a:solidFill>
                <a:latin typeface="Poppins Bold"/>
                <a:ea typeface="Poppins Bold"/>
                <a:cs typeface="Poppins Bold"/>
                <a:sym typeface="Poppins Bold"/>
              </a:rPr>
              <a:t>ouncing switch</a:t>
            </a:r>
          </a:p>
        </p:txBody>
      </p:sp>
      <p:sp>
        <p:nvSpPr>
          <p:cNvPr name="TextBox 22" id="22"/>
          <p:cNvSpPr txBox="true"/>
          <p:nvPr/>
        </p:nvSpPr>
        <p:spPr>
          <a:xfrm rot="0">
            <a:off x="5991926" y="5238986"/>
            <a:ext cx="2323671" cy="851535"/>
          </a:xfrm>
          <a:prstGeom prst="rect">
            <a:avLst/>
          </a:prstGeom>
        </p:spPr>
        <p:txBody>
          <a:bodyPr anchor="t" rtlCol="false" tIns="0" lIns="0" bIns="0" rIns="0">
            <a:spAutoFit/>
          </a:bodyPr>
          <a:lstStyle/>
          <a:p>
            <a:pPr algn="l">
              <a:lnSpc>
                <a:spcPts val="6602"/>
              </a:lnSpc>
            </a:pPr>
            <a:r>
              <a:rPr lang="en-US" sz="4890" spc="151">
                <a:solidFill>
                  <a:srgbClr val="2B2B2B"/>
                </a:solidFill>
                <a:latin typeface="Poppins"/>
                <a:ea typeface="Poppins"/>
                <a:cs typeface="Poppins"/>
                <a:sym typeface="Poppins"/>
              </a:rPr>
              <a:t>   VS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DAGwnLNbqT8</dc:identifier>
  <dcterms:modified xsi:type="dcterms:W3CDTF">2011-08-01T06:04:30Z</dcterms:modified>
  <cp:revision>1</cp:revision>
  <dc:title>Red &amp; White Geometric Bold Simple Company Profile Presentation</dc:title>
</cp:coreProperties>
</file>